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86" r:id="rId4"/>
    <p:sldId id="287" r:id="rId5"/>
    <p:sldId id="288" r:id="rId6"/>
    <p:sldId id="259" r:id="rId7"/>
    <p:sldId id="278" r:id="rId8"/>
    <p:sldId id="301" r:id="rId9"/>
    <p:sldId id="277" r:id="rId10"/>
    <p:sldId id="302" r:id="rId11"/>
    <p:sldId id="265" r:id="rId12"/>
    <p:sldId id="296" r:id="rId13"/>
    <p:sldId id="267" r:id="rId14"/>
    <p:sldId id="297" r:id="rId15"/>
    <p:sldId id="268" r:id="rId16"/>
    <p:sldId id="269" r:id="rId17"/>
    <p:sldId id="272" r:id="rId18"/>
    <p:sldId id="280" r:id="rId19"/>
    <p:sldId id="293" r:id="rId20"/>
    <p:sldId id="270" r:id="rId21"/>
    <p:sldId id="283" r:id="rId22"/>
    <p:sldId id="300" r:id="rId23"/>
    <p:sldId id="284" r:id="rId24"/>
    <p:sldId id="281" r:id="rId25"/>
    <p:sldId id="274" r:id="rId26"/>
    <p:sldId id="266" r:id="rId27"/>
    <p:sldId id="275" r:id="rId28"/>
    <p:sldId id="285" r:id="rId29"/>
    <p:sldId id="294" r:id="rId30"/>
    <p:sldId id="295" r:id="rId31"/>
    <p:sldId id="290" r:id="rId32"/>
    <p:sldId id="276" r:id="rId33"/>
    <p:sldId id="289" r:id="rId34"/>
    <p:sldId id="298" r:id="rId35"/>
    <p:sldId id="279" r:id="rId36"/>
  </p:sldIdLst>
  <p:sldSz cx="9144000" cy="5143500" type="screen16x9"/>
  <p:notesSz cx="6858000" cy="9144000"/>
  <p:embeddedFontLst>
    <p:embeddedFont>
      <p:font typeface="Vivaldi" panose="03020602050506090804" pitchFamily="66" charset="0"/>
      <p:italic r:id="rId38"/>
    </p:embeddedFont>
    <p:embeddedFont>
      <p:font typeface="나눔스퀘어OTF Bold" panose="020B0600000101010101" pitchFamily="34" charset="-127"/>
      <p:bold r:id="rId39"/>
    </p:embeddedFont>
    <p:embeddedFont>
      <p:font typeface="나눔스퀘어OTF ExtraBold" panose="020B0600000101010101" pitchFamily="34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A8DCB2"/>
    <a:srgbClr val="B7FFCA"/>
    <a:srgbClr val="65C36E"/>
    <a:srgbClr val="A5DBAF"/>
    <a:srgbClr val="9CD8A2"/>
    <a:srgbClr val="D9FFE8"/>
    <a:srgbClr val="E6FFD9"/>
    <a:srgbClr val="FAFFF7"/>
    <a:srgbClr val="EFF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7" autoAdjust="0"/>
    <p:restoredTop sz="81124" autoAdjust="0"/>
  </p:normalViewPr>
  <p:slideViewPr>
    <p:cSldViewPr>
      <p:cViewPr varScale="1">
        <p:scale>
          <a:sx n="81" d="100"/>
          <a:sy n="81" d="100"/>
        </p:scale>
        <p:origin x="1437" y="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DEC86-EF6A-4282-B3CD-8AC183E7628A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E0BBD-9B0B-41AA-9619-C7CFFDA2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01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70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54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54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상의</a:t>
            </a:r>
            <a:r>
              <a:rPr lang="en-US" altLang="ko-KR" dirty="0"/>
              <a:t>&amp;</a:t>
            </a:r>
            <a:r>
              <a:rPr lang="ko-KR" altLang="en-US" dirty="0" err="1"/>
              <a:t>아우터</a:t>
            </a:r>
            <a:r>
              <a:rPr lang="ko-KR" altLang="en-US" dirty="0"/>
              <a:t> 하의 데이터 수집</a:t>
            </a:r>
            <a:r>
              <a:rPr lang="en-US" altLang="ko-KR" dirty="0"/>
              <a:t>(</a:t>
            </a:r>
            <a:r>
              <a:rPr lang="ko-KR" altLang="en-US" dirty="0"/>
              <a:t>신발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48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444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386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의도와 다른 결과</a:t>
            </a:r>
            <a:r>
              <a:rPr lang="en-US" altLang="ko-KR" dirty="0"/>
              <a:t>: </a:t>
            </a:r>
            <a:r>
              <a:rPr lang="ko-KR" altLang="en-US" dirty="0"/>
              <a:t>원래는 사이트에 분류되어있는 스타일보다 군집분석을 통해 스타일</a:t>
            </a:r>
            <a:r>
              <a:rPr lang="en-US" altLang="ko-KR" dirty="0"/>
              <a:t>+</a:t>
            </a:r>
            <a:r>
              <a:rPr lang="ko-KR" altLang="en-US" dirty="0"/>
              <a:t>색깔</a:t>
            </a:r>
            <a:r>
              <a:rPr lang="en-US" altLang="ko-KR" dirty="0"/>
              <a:t>+</a:t>
            </a:r>
            <a:r>
              <a:rPr lang="ko-KR" altLang="en-US" dirty="0"/>
              <a:t>옷 종류에 따라서 조금 더 세분화되고 명확한 스타일 군집을 </a:t>
            </a:r>
            <a:r>
              <a:rPr lang="ko-KR" altLang="en-US" dirty="0" err="1"/>
              <a:t>만드려고</a:t>
            </a:r>
            <a:r>
              <a:rPr lang="ko-KR" altLang="en-US" dirty="0"/>
              <a:t> 했으나</a:t>
            </a:r>
            <a:endParaRPr lang="en-US" altLang="ko-KR" dirty="0"/>
          </a:p>
          <a:p>
            <a:r>
              <a:rPr lang="ko-KR" altLang="en-US" dirty="0"/>
              <a:t>스타일</a:t>
            </a:r>
            <a:r>
              <a:rPr lang="en-US" altLang="ko-KR" dirty="0"/>
              <a:t>+</a:t>
            </a:r>
            <a:r>
              <a:rPr lang="ko-KR" altLang="en-US" dirty="0"/>
              <a:t>태그로 군집 분석을 </a:t>
            </a:r>
            <a:r>
              <a:rPr lang="ko-KR" altLang="en-US" dirty="0" err="1"/>
              <a:t>하다보니</a:t>
            </a:r>
            <a:r>
              <a:rPr lang="ko-KR" altLang="en-US" baseline="0" dirty="0"/>
              <a:t> 오히려 스타일별로 분류가 명확히 되지 않았다</a:t>
            </a:r>
            <a:r>
              <a:rPr lang="en-US" altLang="ko-KR" baseline="0" dirty="0"/>
              <a:t>(</a:t>
            </a:r>
            <a:r>
              <a:rPr lang="ko-KR" altLang="en-US" baseline="0" dirty="0"/>
              <a:t>한 군집 내에 다양한 스타일이 골고루 분포</a:t>
            </a:r>
            <a:r>
              <a:rPr lang="en-US" altLang="ko-KR" baseline="0" dirty="0"/>
              <a:t>-</a:t>
            </a:r>
            <a:r>
              <a:rPr lang="ko-KR" altLang="en-US" baseline="0" dirty="0"/>
              <a:t>엑셀파일 참고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50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04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674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오늘의 평균기온을 날씨 기반으로 형성된 군집에 맞추어 날씨에 맞는 옷들의 데이터프레임을 만든다</a:t>
            </a:r>
            <a:endParaRPr lang="en-US" altLang="ko-KR" dirty="0"/>
          </a:p>
          <a:p>
            <a:r>
              <a:rPr lang="ko-KR" altLang="en-US" dirty="0"/>
              <a:t>그리고 스타일을 </a:t>
            </a:r>
            <a:r>
              <a:rPr lang="ko-KR" altLang="en-US" dirty="0" err="1"/>
              <a:t>인풋받아서</a:t>
            </a:r>
            <a:r>
              <a:rPr lang="ko-KR" altLang="en-US" dirty="0"/>
              <a:t> 스타일에 해당하는 행들의 </a:t>
            </a:r>
            <a:r>
              <a:rPr lang="en-US" altLang="ko-KR" dirty="0" err="1"/>
              <a:t>url</a:t>
            </a:r>
            <a:r>
              <a:rPr lang="ko-KR" altLang="en-US" dirty="0"/>
              <a:t>만 가져온다</a:t>
            </a:r>
            <a:r>
              <a:rPr lang="en-US" altLang="ko-KR" dirty="0"/>
              <a:t>(</a:t>
            </a:r>
            <a:r>
              <a:rPr lang="ko-KR" altLang="en-US" dirty="0"/>
              <a:t>만약 설정된 스타일이 아닌 다른 문자가 입력되면 스타일에 관계없이 랜덤으로 </a:t>
            </a:r>
            <a:r>
              <a:rPr lang="ko-KR" altLang="en-US" dirty="0" err="1"/>
              <a:t>코디를</a:t>
            </a:r>
            <a:r>
              <a:rPr lang="ko-KR" altLang="en-US" dirty="0"/>
              <a:t> 추천한다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 </a:t>
            </a:r>
            <a:r>
              <a:rPr lang="en-US" altLang="ko-KR" dirty="0" err="1"/>
              <a:t>url</a:t>
            </a:r>
            <a:r>
              <a:rPr lang="ko-KR" altLang="en-US" dirty="0"/>
              <a:t>중 랜덤으로 옷을 선택한다</a:t>
            </a:r>
            <a:endParaRPr lang="en-US" altLang="ko-KR" dirty="0"/>
          </a:p>
          <a:p>
            <a:r>
              <a:rPr lang="ko-KR" altLang="en-US" dirty="0"/>
              <a:t>이 과정은 상의 한번 하의 한번 진행한다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022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54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927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14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022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604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54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54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54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룩핀은</a:t>
            </a:r>
            <a:r>
              <a:rPr lang="ko-KR" altLang="en-US" dirty="0"/>
              <a:t> 체형</a:t>
            </a:r>
            <a:r>
              <a:rPr lang="en-US" altLang="ko-KR" dirty="0"/>
              <a:t>, </a:t>
            </a:r>
            <a:r>
              <a:rPr lang="ko-KR" altLang="en-US" dirty="0"/>
              <a:t>스타일</a:t>
            </a:r>
            <a:r>
              <a:rPr lang="en-US" altLang="ko-KR" dirty="0"/>
              <a:t>, </a:t>
            </a:r>
            <a:r>
              <a:rPr lang="ko-KR" altLang="en-US" dirty="0" err="1"/>
              <a:t>아이템별</a:t>
            </a:r>
            <a:r>
              <a:rPr lang="ko-KR" altLang="en-US" dirty="0"/>
              <a:t> </a:t>
            </a:r>
            <a:r>
              <a:rPr lang="ko-KR" altLang="en-US" dirty="0" err="1"/>
              <a:t>데일리</a:t>
            </a:r>
            <a:r>
              <a:rPr lang="ko-KR" altLang="en-US" dirty="0"/>
              <a:t> </a:t>
            </a:r>
            <a:r>
              <a:rPr lang="ko-KR" altLang="en-US" dirty="0" err="1"/>
              <a:t>코디를</a:t>
            </a:r>
            <a:r>
              <a:rPr lang="ko-KR" altLang="en-US" dirty="0"/>
              <a:t> 추천해주는 어플리케이션이고</a:t>
            </a:r>
            <a:r>
              <a:rPr lang="en-US" altLang="ko-KR" baseline="0" dirty="0"/>
              <a:t> </a:t>
            </a:r>
            <a:r>
              <a:rPr lang="ko-KR" altLang="en-US" dirty="0" err="1"/>
              <a:t>스타일웨더는</a:t>
            </a:r>
            <a:r>
              <a:rPr lang="ko-KR" altLang="en-US" dirty="0"/>
              <a:t> 단지 기온에 따른 외투 종류를 추천해주는 어플리케이션</a:t>
            </a:r>
            <a:endParaRPr lang="en-US" altLang="ko-KR" dirty="0"/>
          </a:p>
          <a:p>
            <a:r>
              <a:rPr lang="ko-KR" altLang="en-US" dirty="0"/>
              <a:t>우리는 이들을 결합하여</a:t>
            </a:r>
            <a:r>
              <a:rPr lang="ko-KR" altLang="en-US" baseline="0" dirty="0"/>
              <a:t> </a:t>
            </a:r>
            <a:r>
              <a:rPr lang="ko-KR" altLang="en-US" dirty="0"/>
              <a:t>조금 더 차별화된 서비스를 구현하고자 하였다</a:t>
            </a:r>
            <a:r>
              <a:rPr lang="en-US" altLang="ko-KR" dirty="0"/>
              <a:t>. </a:t>
            </a:r>
            <a:r>
              <a:rPr lang="ko-KR" altLang="en-US" dirty="0"/>
              <a:t>바로 날씨와 스타일별로 </a:t>
            </a:r>
            <a:r>
              <a:rPr lang="ko-KR" altLang="en-US" dirty="0" err="1"/>
              <a:t>데일리</a:t>
            </a:r>
            <a:r>
              <a:rPr lang="ko-KR" altLang="en-US" dirty="0"/>
              <a:t> </a:t>
            </a:r>
            <a:r>
              <a:rPr lang="ko-KR" altLang="en-US" dirty="0" err="1"/>
              <a:t>코디를</a:t>
            </a:r>
            <a:r>
              <a:rPr lang="ko-KR" altLang="en-US" dirty="0"/>
              <a:t> 추천해주어 패션에 관심이 있지만 그날 그날에 맞는 </a:t>
            </a:r>
            <a:r>
              <a:rPr lang="ko-KR" altLang="en-US" dirty="0" err="1"/>
              <a:t>코디를</a:t>
            </a:r>
            <a:r>
              <a:rPr lang="ko-KR" altLang="en-US" dirty="0"/>
              <a:t> 찾기 어려운 사람들을 위한 서비스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48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코디 데이터로 </a:t>
            </a:r>
            <a:r>
              <a:rPr lang="ko-KR" altLang="en-US" dirty="0" err="1"/>
              <a:t>무신사</a:t>
            </a:r>
            <a:r>
              <a:rPr lang="ko-KR" altLang="en-US" dirty="0"/>
              <a:t> 매거진을 선택한 이유</a:t>
            </a:r>
            <a:r>
              <a:rPr lang="en-US" altLang="ko-KR" dirty="0"/>
              <a:t>: </a:t>
            </a:r>
            <a:r>
              <a:rPr lang="ko-KR" altLang="en-US" dirty="0"/>
              <a:t>날씨에 맞는 </a:t>
            </a:r>
            <a:r>
              <a:rPr lang="ko-KR" altLang="en-US" dirty="0" err="1"/>
              <a:t>코디를</a:t>
            </a:r>
            <a:r>
              <a:rPr lang="ko-KR" altLang="en-US" dirty="0"/>
              <a:t> 추천하기 위해서는 어떠한 기준이 필요한데 우리는 그 기준을 날짜로 잡았고</a:t>
            </a:r>
            <a:endParaRPr lang="en-US" altLang="ko-KR" dirty="0"/>
          </a:p>
          <a:p>
            <a:r>
              <a:rPr lang="ko-KR" altLang="en-US" dirty="0"/>
              <a:t>쇼핑몰 </a:t>
            </a:r>
            <a:r>
              <a:rPr lang="en-US" altLang="ko-KR" dirty="0"/>
              <a:t>API</a:t>
            </a:r>
            <a:r>
              <a:rPr lang="ko-KR" altLang="en-US" baseline="0" dirty="0"/>
              <a:t>는 수집은 편하나 단지 상품 이미지만 있기 때문에 우리의 프로젝트와는 적절하지 않은 데이터라고 판단했다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반면 </a:t>
            </a:r>
            <a:r>
              <a:rPr lang="ko-KR" altLang="en-US" baseline="0" dirty="0" err="1"/>
              <a:t>무신사</a:t>
            </a:r>
            <a:r>
              <a:rPr lang="ko-KR" altLang="en-US" baseline="0" dirty="0"/>
              <a:t> 매거진의 </a:t>
            </a:r>
            <a:r>
              <a:rPr lang="ko-KR" altLang="en-US" baseline="0" dirty="0" err="1"/>
              <a:t>스트릿</a:t>
            </a:r>
            <a:r>
              <a:rPr lang="ko-KR" altLang="en-US" baseline="0" dirty="0"/>
              <a:t> 스냅은 일반인의 코디 이미지와 </a:t>
            </a:r>
            <a:r>
              <a:rPr lang="ko-KR" altLang="en-US" baseline="0" dirty="0" err="1"/>
              <a:t>촬영일이</a:t>
            </a:r>
            <a:r>
              <a:rPr lang="ko-KR" altLang="en-US" baseline="0" dirty="0"/>
              <a:t> 있기 때문에 </a:t>
            </a:r>
            <a:r>
              <a:rPr lang="ko-KR" altLang="en-US" baseline="0" dirty="0" err="1"/>
              <a:t>데일리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코디를</a:t>
            </a:r>
            <a:r>
              <a:rPr lang="ko-KR" altLang="en-US" baseline="0" dirty="0"/>
              <a:t> 추천하고자 하는 우리의 목표에 적합하다고 생각하여 </a:t>
            </a:r>
            <a:r>
              <a:rPr lang="ko-KR" altLang="en-US" baseline="0" dirty="0" err="1"/>
              <a:t>무신사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스트릿</a:t>
            </a:r>
            <a:r>
              <a:rPr lang="ko-KR" altLang="en-US" baseline="0" dirty="0"/>
              <a:t> 스냅 데이터를 수집하였다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1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코디 데이터로 </a:t>
            </a:r>
            <a:r>
              <a:rPr lang="ko-KR" altLang="en-US" dirty="0" err="1"/>
              <a:t>무신사</a:t>
            </a:r>
            <a:r>
              <a:rPr lang="ko-KR" altLang="en-US" dirty="0"/>
              <a:t> 매거진을 선택한 이유</a:t>
            </a:r>
            <a:r>
              <a:rPr lang="en-US" altLang="ko-KR" dirty="0"/>
              <a:t>: </a:t>
            </a:r>
            <a:r>
              <a:rPr lang="ko-KR" altLang="en-US" dirty="0"/>
              <a:t>날씨에 맞는 </a:t>
            </a:r>
            <a:r>
              <a:rPr lang="ko-KR" altLang="en-US" dirty="0" err="1"/>
              <a:t>코디를</a:t>
            </a:r>
            <a:r>
              <a:rPr lang="ko-KR" altLang="en-US" dirty="0"/>
              <a:t> 추천하기 위해서는 어떠한 기준이 필요한데 우리는 그 기준을 날짜로 잡았고</a:t>
            </a:r>
            <a:endParaRPr lang="en-US" altLang="ko-KR" dirty="0"/>
          </a:p>
          <a:p>
            <a:r>
              <a:rPr lang="ko-KR" altLang="en-US" dirty="0"/>
              <a:t>쇼핑몰 </a:t>
            </a:r>
            <a:r>
              <a:rPr lang="en-US" altLang="ko-KR" dirty="0"/>
              <a:t>API</a:t>
            </a:r>
            <a:r>
              <a:rPr lang="ko-KR" altLang="en-US" baseline="0" dirty="0"/>
              <a:t>는 수집은 편하나 단지 상품 이미지만 있기 때문에 우리의 프로젝트와는 적절하지 않은 데이터라고 판단했다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반면 </a:t>
            </a:r>
            <a:r>
              <a:rPr lang="ko-KR" altLang="en-US" baseline="0" dirty="0" err="1"/>
              <a:t>무신사</a:t>
            </a:r>
            <a:r>
              <a:rPr lang="ko-KR" altLang="en-US" baseline="0" dirty="0"/>
              <a:t> 매거진의 </a:t>
            </a:r>
            <a:r>
              <a:rPr lang="ko-KR" altLang="en-US" baseline="0" dirty="0" err="1"/>
              <a:t>스트릿</a:t>
            </a:r>
            <a:r>
              <a:rPr lang="ko-KR" altLang="en-US" baseline="0" dirty="0"/>
              <a:t> 스냅은 일반인의 코디 이미지와 </a:t>
            </a:r>
            <a:r>
              <a:rPr lang="ko-KR" altLang="en-US" baseline="0" dirty="0" err="1"/>
              <a:t>촬영일이</a:t>
            </a:r>
            <a:r>
              <a:rPr lang="ko-KR" altLang="en-US" baseline="0" dirty="0"/>
              <a:t> 있기 때문에 </a:t>
            </a:r>
            <a:r>
              <a:rPr lang="ko-KR" altLang="en-US" baseline="0" dirty="0" err="1"/>
              <a:t>데일리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코디를</a:t>
            </a:r>
            <a:r>
              <a:rPr lang="ko-KR" altLang="en-US" baseline="0" dirty="0"/>
              <a:t> 추천하고자 하는 우리의 목표에 적합하다고 생각하여 </a:t>
            </a:r>
            <a:r>
              <a:rPr lang="ko-KR" altLang="en-US" baseline="0" dirty="0" err="1"/>
              <a:t>무신사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스트릿</a:t>
            </a:r>
            <a:r>
              <a:rPr lang="ko-KR" altLang="en-US" baseline="0" dirty="0"/>
              <a:t> 스냅 데이터를 수집하였다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1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코디 데이터로 </a:t>
            </a:r>
            <a:r>
              <a:rPr lang="ko-KR" altLang="en-US" dirty="0" err="1"/>
              <a:t>무신사</a:t>
            </a:r>
            <a:r>
              <a:rPr lang="ko-KR" altLang="en-US" dirty="0"/>
              <a:t> 매거진을 선택한 이유</a:t>
            </a:r>
            <a:r>
              <a:rPr lang="en-US" altLang="ko-KR" dirty="0"/>
              <a:t>: </a:t>
            </a:r>
            <a:r>
              <a:rPr lang="ko-KR" altLang="en-US" dirty="0"/>
              <a:t>날씨에 맞는 </a:t>
            </a:r>
            <a:r>
              <a:rPr lang="ko-KR" altLang="en-US" dirty="0" err="1"/>
              <a:t>코디를</a:t>
            </a:r>
            <a:r>
              <a:rPr lang="ko-KR" altLang="en-US" dirty="0"/>
              <a:t> 추천하기 위해서는 어떠한 기준이 필요한데 우리는 그 기준을 날짜로 잡았고</a:t>
            </a:r>
            <a:endParaRPr lang="en-US" altLang="ko-KR" dirty="0"/>
          </a:p>
          <a:p>
            <a:r>
              <a:rPr lang="ko-KR" altLang="en-US" dirty="0"/>
              <a:t>쇼핑몰 </a:t>
            </a:r>
            <a:r>
              <a:rPr lang="en-US" altLang="ko-KR" dirty="0"/>
              <a:t>API</a:t>
            </a:r>
            <a:r>
              <a:rPr lang="ko-KR" altLang="en-US" baseline="0" dirty="0"/>
              <a:t>는 수집은 편하나 단지 상품 이미지만 있기 때문에 우리의 프로젝트와는 적절하지 않은 데이터라고 판단했다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반면 </a:t>
            </a:r>
            <a:r>
              <a:rPr lang="ko-KR" altLang="en-US" baseline="0" dirty="0" err="1"/>
              <a:t>무신사</a:t>
            </a:r>
            <a:r>
              <a:rPr lang="ko-KR" altLang="en-US" baseline="0" dirty="0"/>
              <a:t> 매거진의 </a:t>
            </a:r>
            <a:r>
              <a:rPr lang="ko-KR" altLang="en-US" baseline="0" dirty="0" err="1"/>
              <a:t>스트릿</a:t>
            </a:r>
            <a:r>
              <a:rPr lang="ko-KR" altLang="en-US" baseline="0" dirty="0"/>
              <a:t> 스냅은 일반인의 코디 이미지와 촬영일이 있기 때문에 데일리 코디를 추천하고자 하는 우리의 목표에 적합하다고 생각하여 </a:t>
            </a:r>
            <a:r>
              <a:rPr lang="ko-KR" altLang="en-US" baseline="0" dirty="0" err="1"/>
              <a:t>무신사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스트릿</a:t>
            </a:r>
            <a:r>
              <a:rPr lang="ko-KR" altLang="en-US" baseline="0" dirty="0"/>
              <a:t> 스냅 데이터를 수집하였다</a:t>
            </a:r>
            <a:r>
              <a:rPr lang="en-US" altLang="ko-KR" baseline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0BBD-9B0B-41AA-9619-C7CFFDA29F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6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9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76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17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49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8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383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5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08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85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6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0664B-0866-4290-B48A-C6EA9B99B936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EF186-2CBF-44E9-8F36-B57B991B5F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6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-Hyuk98/passion_peopl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24E6ED0-9C24-4FB7-AFF5-AD5BB03190E5}"/>
              </a:ext>
            </a:extLst>
          </p:cNvPr>
          <p:cNvSpPr txBox="1"/>
          <p:nvPr/>
        </p:nvSpPr>
        <p:spPr>
          <a:xfrm>
            <a:off x="4562977" y="1726405"/>
            <a:ext cx="2179019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14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14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 프로젝트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78E5F5-87AD-40A0-9603-380ADD2F3881}"/>
              </a:ext>
            </a:extLst>
          </p:cNvPr>
          <p:cNvSpPr/>
          <p:nvPr/>
        </p:nvSpPr>
        <p:spPr>
          <a:xfrm>
            <a:off x="6460331" y="1726405"/>
            <a:ext cx="1385888" cy="1385888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FFBB0-843F-47E8-8549-3D383363828C}"/>
              </a:ext>
            </a:extLst>
          </p:cNvPr>
          <p:cNvSpPr txBox="1"/>
          <p:nvPr/>
        </p:nvSpPr>
        <p:spPr>
          <a:xfrm>
            <a:off x="4549733" y="1915999"/>
            <a:ext cx="3203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Python</a:t>
            </a: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을 활용하여</a:t>
            </a:r>
            <a:endParaRPr lang="en-US" altLang="ko-KR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날씨 기반 코디 추천 시스템 구현</a:t>
            </a:r>
            <a:endParaRPr lang="en-US" altLang="ko-KR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E2B58-0E2F-417F-8C89-D0779B9C078F}"/>
              </a:ext>
            </a:extLst>
          </p:cNvPr>
          <p:cNvSpPr txBox="1"/>
          <p:nvPr/>
        </p:nvSpPr>
        <p:spPr>
          <a:xfrm rot="16200000">
            <a:off x="88218" y="2475570"/>
            <a:ext cx="773289" cy="1923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2019. 05. 19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B8C408-1863-4AD9-875F-C7974AE0C378}"/>
              </a:ext>
            </a:extLst>
          </p:cNvPr>
          <p:cNvSpPr/>
          <p:nvPr/>
        </p:nvSpPr>
        <p:spPr>
          <a:xfrm>
            <a:off x="4459017" y="1823393"/>
            <a:ext cx="90716" cy="9071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FFF7E4-14CA-4E0C-9BBC-22101EBB6776}"/>
              </a:ext>
            </a:extLst>
          </p:cNvPr>
          <p:cNvSpPr/>
          <p:nvPr/>
        </p:nvSpPr>
        <p:spPr>
          <a:xfrm>
            <a:off x="6104056" y="4371950"/>
            <a:ext cx="2723823" cy="487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조   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박민설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 서진주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(3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 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신민경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(3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 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장민혁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(3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F0312F2-E2B2-4B84-A41C-E5CD9B0A0D99}"/>
              </a:ext>
            </a:extLst>
          </p:cNvPr>
          <p:cNvSpPr/>
          <p:nvPr/>
        </p:nvSpPr>
        <p:spPr>
          <a:xfrm>
            <a:off x="2900976" y="2241548"/>
            <a:ext cx="330202" cy="330202"/>
          </a:xfrm>
          <a:prstGeom prst="ellipse">
            <a:avLst/>
          </a:prstGeom>
          <a:solidFill>
            <a:srgbClr val="CD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8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1456168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아이디어 소개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809733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10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5B4BDBB-07AA-48F4-9DDE-631EA6F25F41}"/>
              </a:ext>
            </a:extLst>
          </p:cNvPr>
          <p:cNvSpPr/>
          <p:nvPr/>
        </p:nvSpPr>
        <p:spPr>
          <a:xfrm>
            <a:off x="8171439" y="1291103"/>
            <a:ext cx="1945122" cy="1945122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8157247" y="191932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1596021"/>
            <a:ext cx="67345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아이디어 요약</a:t>
            </a:r>
            <a:r>
              <a:rPr lang="en-US" altLang="ko-KR" sz="2000" dirty="0"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날씨 데이터와 스냅 사진 데이터를 결합하여</a:t>
            </a:r>
            <a:r>
              <a:rPr lang="en-US" altLang="ko-KR" sz="200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코드를 실행하면 오늘의 날씨에 적합한 한 쌍의 코디 추천</a:t>
            </a:r>
            <a:endParaRPr lang="en-US" altLang="ko-KR" sz="200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endParaRPr lang="en-US" altLang="ko-KR" sz="200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ko-KR" altLang="en-US" sz="2000" dirty="0" err="1">
                <a:latin typeface="나눔스퀘어OTF ExtraBold" pitchFamily="34" charset="-127"/>
                <a:ea typeface="나눔스퀘어OTF ExtraBold" pitchFamily="34" charset="-127"/>
              </a:rPr>
              <a:t>타겟</a:t>
            </a:r>
            <a:r>
              <a:rPr lang="en-US" altLang="ko-KR" sz="2000" dirty="0"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패션에 관심이 많은 </a:t>
            </a:r>
            <a:r>
              <a:rPr lang="en-US" altLang="ko-KR" sz="2000" dirty="0">
                <a:latin typeface="나눔스퀘어OTF ExtraBold" pitchFamily="34" charset="-127"/>
                <a:ea typeface="나눔스퀘어OTF ExtraBold" pitchFamily="34" charset="-127"/>
              </a:rPr>
              <a:t>10-30</a:t>
            </a:r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대</a:t>
            </a:r>
            <a:r>
              <a:rPr lang="en-US" altLang="ko-KR" sz="200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여성</a:t>
            </a:r>
            <a:endParaRPr lang="en-US" altLang="ko-KR" sz="200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endParaRPr lang="en-US" altLang="ko-KR" sz="200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구현 방법</a:t>
            </a:r>
            <a:r>
              <a:rPr lang="en-US" altLang="ko-KR" sz="2000" dirty="0"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2000" dirty="0" err="1">
                <a:latin typeface="나눔스퀘어OTF ExtraBold" pitchFamily="34" charset="-127"/>
                <a:ea typeface="나눔스퀘어OTF ExtraBold" pitchFamily="34" charset="-127"/>
              </a:rPr>
              <a:t>파이썬을</a:t>
            </a:r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 이용하여 </a:t>
            </a:r>
            <a:r>
              <a:rPr lang="ko-KR" altLang="en-US" sz="2000" dirty="0" err="1">
                <a:latin typeface="나눔스퀘어OTF ExtraBold" pitchFamily="34" charset="-127"/>
                <a:ea typeface="나눔스퀘어OTF ExtraBold" pitchFamily="34" charset="-127"/>
              </a:rPr>
              <a:t>날씨별</a:t>
            </a:r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2000" dirty="0" err="1">
                <a:latin typeface="나눔스퀘어OTF ExtraBold" pitchFamily="34" charset="-127"/>
                <a:ea typeface="나눔스퀘어OTF ExtraBold" pitchFamily="34" charset="-127"/>
              </a:rPr>
              <a:t>코디를</a:t>
            </a:r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2000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 하여 입력 받은 스타일 값에 따라 </a:t>
            </a:r>
            <a:r>
              <a:rPr lang="ko-KR" altLang="en-US" sz="2000" dirty="0" err="1">
                <a:latin typeface="나눔스퀘어OTF ExtraBold" pitchFamily="34" charset="-127"/>
                <a:ea typeface="나눔스퀘어OTF ExtraBold" pitchFamily="34" charset="-127"/>
              </a:rPr>
              <a:t>코디를</a:t>
            </a:r>
            <a:r>
              <a:rPr lang="ko-KR" altLang="en-US" sz="2000" dirty="0">
                <a:latin typeface="나눔스퀘어OTF ExtraBold" pitchFamily="34" charset="-127"/>
                <a:ea typeface="나눔스퀘어OTF ExtraBold" pitchFamily="34" charset="-127"/>
              </a:rPr>
              <a:t> 추천 </a:t>
            </a:r>
            <a:endParaRPr lang="en-US" altLang="ko-KR" sz="20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1189576" y="1707654"/>
            <a:ext cx="102054" cy="10205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1191341" y="2636479"/>
            <a:ext cx="102054" cy="10205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1189139" y="3231739"/>
            <a:ext cx="102054" cy="10205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82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5982959" y="762313"/>
            <a:ext cx="3618874" cy="3618874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AA77FB-3356-4AC4-9BE5-E7CF65D9ACBC}"/>
              </a:ext>
            </a:extLst>
          </p:cNvPr>
          <p:cNvSpPr txBox="1"/>
          <p:nvPr/>
        </p:nvSpPr>
        <p:spPr>
          <a:xfrm>
            <a:off x="5464214" y="2586017"/>
            <a:ext cx="147700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2.1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데이터 수집 및 전처리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34F120-CE18-4533-AAB2-63EF77915113}"/>
              </a:ext>
            </a:extLst>
          </p:cNvPr>
          <p:cNvSpPr txBox="1"/>
          <p:nvPr/>
        </p:nvSpPr>
        <p:spPr>
          <a:xfrm>
            <a:off x="5464213" y="2770406"/>
            <a:ext cx="967252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2.2    </a:t>
            </a:r>
            <a:r>
              <a:rPr lang="ko-KR" altLang="en-US" sz="900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endParaRPr lang="ko-KR" altLang="en-US" sz="9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5450967" y="2211218"/>
            <a:ext cx="837409" cy="30008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ko-KR" altLang="en-US" sz="1500" dirty="0">
                <a:latin typeface="나눔스퀘어OTF ExtraBold" pitchFamily="34" charset="-127"/>
                <a:ea typeface="나눔스퀘어OTF ExtraBold" pitchFamily="34" charset="-127"/>
              </a:rPr>
              <a:t>구현과정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2292455" y="1382964"/>
            <a:ext cx="2523768" cy="2377574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15000" dirty="0">
                <a:gradFill>
                  <a:gsLst>
                    <a:gs pos="0">
                      <a:srgbClr val="4AB861"/>
                    </a:gs>
                    <a:gs pos="100000">
                      <a:srgbClr val="67C7C3"/>
                    </a:gs>
                  </a:gsLst>
                  <a:lin ang="18900000" scaled="1"/>
                </a:gradFill>
                <a:latin typeface="나눔스퀘어OTF ExtraBold" pitchFamily="34" charset="-127"/>
                <a:ea typeface="나눔스퀘어OTF ExtraBold" pitchFamily="34" charset="-127"/>
              </a:rPr>
              <a:t>02</a:t>
            </a:r>
            <a:endParaRPr lang="ko-KR" altLang="en-US" sz="15000" dirty="0">
              <a:gradFill>
                <a:gsLst>
                  <a:gs pos="0">
                    <a:srgbClr val="4AB861"/>
                  </a:gs>
                  <a:gs pos="100000">
                    <a:srgbClr val="67C7C3"/>
                  </a:gs>
                </a:gsLst>
                <a:lin ang="18900000" scaled="1"/>
              </a:gra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8157247" y="191932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253465" y="94687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A77FB-3356-4AC4-9BE5-E7CF65D9ACBC}"/>
              </a:ext>
            </a:extLst>
          </p:cNvPr>
          <p:cNvSpPr txBox="1"/>
          <p:nvPr/>
        </p:nvSpPr>
        <p:spPr>
          <a:xfrm>
            <a:off x="5464214" y="2964244"/>
            <a:ext cx="99610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2.3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연관성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4F120-CE18-4533-AAB2-63EF77915113}"/>
              </a:ext>
            </a:extLst>
          </p:cNvPr>
          <p:cNvSpPr txBox="1"/>
          <p:nvPr/>
        </p:nvSpPr>
        <p:spPr>
          <a:xfrm>
            <a:off x="5464213" y="3148633"/>
            <a:ext cx="1207703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2.4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날씨 </a:t>
            </a:r>
            <a:r>
              <a:rPr lang="ko-KR" altLang="en-US" sz="900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endParaRPr lang="ko-KR" altLang="en-US" sz="9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4F120-CE18-4533-AAB2-63EF77915113}"/>
              </a:ext>
            </a:extLst>
          </p:cNvPr>
          <p:cNvSpPr txBox="1"/>
          <p:nvPr/>
        </p:nvSpPr>
        <p:spPr>
          <a:xfrm>
            <a:off x="5464214" y="3357797"/>
            <a:ext cx="99610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2.5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45127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253465" y="94687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3528" y="2118674"/>
            <a:ext cx="1512168" cy="680526"/>
          </a:xfrm>
          <a:prstGeom prst="roundRect">
            <a:avLst/>
          </a:prstGeom>
          <a:solidFill>
            <a:srgbClr val="A5DBAF"/>
          </a:solidFill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32802" y="1674615"/>
            <a:ext cx="1512168" cy="680526"/>
          </a:xfrm>
          <a:prstGeom prst="roundRect">
            <a:avLst/>
          </a:prstGeom>
          <a:noFill/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4841" y="2206697"/>
            <a:ext cx="1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데이터 </a:t>
            </a:r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크롤링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 및 전처리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132802" y="2755320"/>
            <a:ext cx="1512168" cy="680526"/>
          </a:xfrm>
          <a:prstGeom prst="roundRect">
            <a:avLst/>
          </a:prstGeom>
          <a:noFill/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897506" y="2118674"/>
            <a:ext cx="1512168" cy="680526"/>
          </a:xfrm>
          <a:prstGeom prst="roundRect">
            <a:avLst/>
          </a:prstGeom>
          <a:solidFill>
            <a:srgbClr val="A5DBAF"/>
          </a:solidFill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625698" y="2118674"/>
            <a:ext cx="1512168" cy="680526"/>
          </a:xfrm>
          <a:prstGeom prst="roundRect">
            <a:avLst/>
          </a:prstGeom>
          <a:solidFill>
            <a:srgbClr val="A5DBAF"/>
          </a:solidFill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389386" y="2128044"/>
            <a:ext cx="1512168" cy="680526"/>
          </a:xfrm>
          <a:prstGeom prst="roundRect">
            <a:avLst/>
          </a:prstGeom>
          <a:solidFill>
            <a:srgbClr val="A5DBAF"/>
          </a:solidFill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19602" y="1753268"/>
            <a:ext cx="1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코디 데이터</a:t>
            </a:r>
            <a:endParaRPr lang="en-US" altLang="ko-KR" sz="140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algn="ctr"/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clustering</a:t>
            </a:r>
            <a:endParaRPr lang="ko-KR" altLang="en-US" sz="14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19602" y="2931790"/>
            <a:ext cx="133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연관성 분석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4306" y="2197327"/>
            <a:ext cx="133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날씨 데이터</a:t>
            </a:r>
            <a:endParaRPr lang="en-US" altLang="ko-KR" sz="140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algn="ctr"/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clustering</a:t>
            </a:r>
            <a:endParaRPr lang="ko-KR" altLang="en-US" sz="14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2498" y="2314418"/>
            <a:ext cx="133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OTF ExtraBold" pitchFamily="34" charset="-127"/>
                <a:ea typeface="나눔스퀘어OTF ExtraBold" pitchFamily="34" charset="-127"/>
              </a:rPr>
              <a:t>스타일 분류</a:t>
            </a:r>
            <a:endParaRPr lang="ko-KR" altLang="en-US" sz="14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76186" y="2305048"/>
            <a:ext cx="133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서비스 구현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1036181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구현</a:t>
            </a: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과정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12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5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5136327" y="1260321"/>
            <a:ext cx="2874154" cy="373866"/>
          </a:xfrm>
          <a:prstGeom prst="rect">
            <a:avLst/>
          </a:prstGeom>
          <a:gradFill flip="none" rotWithShape="1">
            <a:gsLst>
              <a:gs pos="0">
                <a:srgbClr val="CDEBD3"/>
              </a:gs>
              <a:gs pos="100000">
                <a:srgbClr val="A6DED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37806" y="1260322"/>
            <a:ext cx="2874154" cy="373866"/>
          </a:xfrm>
          <a:prstGeom prst="rect">
            <a:avLst/>
          </a:prstGeom>
          <a:gradFill flip="none" rotWithShape="1">
            <a:gsLst>
              <a:gs pos="0">
                <a:srgbClr val="CDEBD3"/>
              </a:gs>
              <a:gs pos="100000">
                <a:srgbClr val="A6DED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333649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01 / </a:t>
            </a: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데이터 수집 및 전처리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F574B-6429-41FB-9A96-AE16BFAC6E4A}"/>
              </a:ext>
            </a:extLst>
          </p:cNvPr>
          <p:cNvSpPr txBox="1"/>
          <p:nvPr/>
        </p:nvSpPr>
        <p:spPr>
          <a:xfrm>
            <a:off x="2119068" y="1304908"/>
            <a:ext cx="137281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날씨 데이터 수집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8BF02-BCB4-4674-9686-05D71EC7EAFB}"/>
              </a:ext>
            </a:extLst>
          </p:cNvPr>
          <p:cNvSpPr txBox="1"/>
          <p:nvPr/>
        </p:nvSpPr>
        <p:spPr>
          <a:xfrm>
            <a:off x="5796136" y="1304907"/>
            <a:ext cx="169982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무신사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 데이터 </a:t>
            </a:r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크롤링</a:t>
            </a:r>
            <a:endParaRPr lang="ko-KR" altLang="en-US" sz="14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37806" y="1260323"/>
            <a:ext cx="2874154" cy="3183635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36327" y="1260322"/>
            <a:ext cx="2874154" cy="3183635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83" y="1707654"/>
            <a:ext cx="2789600" cy="200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15816" y="3708276"/>
            <a:ext cx="1350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스퀘어OTF Bold" pitchFamily="34" charset="-127"/>
                <a:ea typeface="나눔스퀘어OTF Bold" pitchFamily="34" charset="-127"/>
              </a:rPr>
              <a:t>출처</a:t>
            </a:r>
            <a:r>
              <a:rPr lang="en-US" altLang="ko-KR" sz="7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700" dirty="0">
                <a:latin typeface="나눔스퀘어OTF Bold" pitchFamily="34" charset="-127"/>
                <a:ea typeface="나눔스퀘어OTF Bold" pitchFamily="34" charset="-127"/>
              </a:rPr>
              <a:t>기상청</a:t>
            </a:r>
            <a:r>
              <a:rPr lang="en-US" altLang="ko-KR" sz="7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700" dirty="0">
                <a:latin typeface="나눔스퀘어OTF Bold" pitchFamily="34" charset="-127"/>
                <a:ea typeface="나눔스퀘어OTF Bold" pitchFamily="34" charset="-127"/>
              </a:rPr>
              <a:t>기상자료개방포털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03699" y="4016468"/>
            <a:ext cx="300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서울특별시의 날짜 별 평균기온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최저기온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최고기온에 대한 데이터 수집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6"/>
          <a:stretch/>
        </p:blipFill>
        <p:spPr bwMode="auto">
          <a:xfrm>
            <a:off x="5246420" y="1728549"/>
            <a:ext cx="2653968" cy="224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102909" y="4043848"/>
            <a:ext cx="300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스냅 사진에서 이미지 링크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촬영일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상품태그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조회수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추천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lang="ko-KR" altLang="en-US" sz="1000" dirty="0" err="1">
                <a:latin typeface="나눔스퀘어OTF Bold" pitchFamily="34" charset="-127"/>
                <a:ea typeface="나눔스퀘어OTF Bold" pitchFamily="34" charset="-127"/>
              </a:rPr>
              <a:t>댓글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 데이터 수집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lang="ko-KR" altLang="en-US" sz="10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13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35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37806" y="1260322"/>
            <a:ext cx="6546562" cy="373866"/>
          </a:xfrm>
          <a:prstGeom prst="rect">
            <a:avLst/>
          </a:prstGeom>
          <a:gradFill flip="none" rotWithShape="1">
            <a:gsLst>
              <a:gs pos="0">
                <a:srgbClr val="CDEBD3"/>
              </a:gs>
              <a:gs pos="100000">
                <a:srgbClr val="A6DED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333649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01 / </a:t>
            </a: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데이터 수집 및 전처리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F574B-6429-41FB-9A96-AE16BFAC6E4A}"/>
              </a:ext>
            </a:extLst>
          </p:cNvPr>
          <p:cNvSpPr txBox="1"/>
          <p:nvPr/>
        </p:nvSpPr>
        <p:spPr>
          <a:xfrm>
            <a:off x="1337806" y="1304907"/>
            <a:ext cx="211981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무신사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 매거진</a:t>
            </a:r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_</a:t>
            </a:r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스트릿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 스냅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37806" y="1260323"/>
            <a:ext cx="6546562" cy="3183635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14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804248" y="1260323"/>
            <a:ext cx="360040" cy="3738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24328" y="1253814"/>
            <a:ext cx="360040" cy="3738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64288" y="1258259"/>
            <a:ext cx="360040" cy="3738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4"/>
          <a:stretch/>
        </p:blipFill>
        <p:spPr bwMode="auto">
          <a:xfrm>
            <a:off x="1372390" y="1634188"/>
            <a:ext cx="6511978" cy="280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연결선 9"/>
          <p:cNvCxnSpPr/>
          <p:nvPr/>
        </p:nvCxnSpPr>
        <p:spPr>
          <a:xfrm flipV="1">
            <a:off x="6912260" y="1447255"/>
            <a:ext cx="180020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308304" y="1387657"/>
            <a:ext cx="119198" cy="119198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609284" y="1345715"/>
            <a:ext cx="190127" cy="190062"/>
            <a:chOff x="388543" y="1589600"/>
            <a:chExt cx="190127" cy="190062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388608" y="1589600"/>
              <a:ext cx="190062" cy="19006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388543" y="1589600"/>
              <a:ext cx="190062" cy="19006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1331640" y="1654989"/>
            <a:ext cx="6624736" cy="3240294"/>
            <a:chOff x="-1676934" y="1447253"/>
            <a:chExt cx="5190604" cy="256914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76934" y="1447256"/>
              <a:ext cx="3615952" cy="25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617" y="1447253"/>
              <a:ext cx="1943053" cy="2569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629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333649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01 / </a:t>
            </a: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데이터 수집 및 전처리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27584" y="1260322"/>
            <a:ext cx="7632848" cy="3449666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56882" y="1491630"/>
            <a:ext cx="3003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 err="1">
                <a:latin typeface="나눔스퀘어OTF Bold" pitchFamily="34" charset="-127"/>
                <a:ea typeface="나눔스퀘어OTF Bold" pitchFamily="34" charset="-127"/>
              </a:rPr>
              <a:t>무신사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 홈페이지에 접속해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session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을 열어 로그인 실시</a:t>
            </a:r>
          </a:p>
          <a:p>
            <a:endParaRPr lang="ko-KR" altLang="en-US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첫 페이지의 첫 번째 아이템부터 마지막 페이지의 마지막 아이템까지 각각의 링크에 접근</a:t>
            </a:r>
          </a:p>
          <a:p>
            <a:endParaRPr lang="ko-KR" altLang="en-US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 err="1">
                <a:latin typeface="나눔스퀘어OTF Bold" pitchFamily="34" charset="-127"/>
                <a:ea typeface="나눔스퀘어OTF Bold" pitchFamily="34" charset="-127"/>
              </a:rPr>
              <a:t>무신사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 스냅 사진 데이터 </a:t>
            </a:r>
            <a:r>
              <a:rPr lang="ko-KR" altLang="en-US" sz="1000" dirty="0" err="1">
                <a:latin typeface="나눔스퀘어OTF Bold" pitchFamily="34" charset="-127"/>
                <a:ea typeface="나눔스퀘어OTF Bold" pitchFamily="34" charset="-127"/>
              </a:rPr>
              <a:t>크롤링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각 아이템 내에서 촬영일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상의 또는 하의의 태그와 이미지 링크를 수집한 후 저장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ko-KR" altLang="en-US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 err="1">
                <a:latin typeface="나눔스퀘어OTF Bold" pitchFamily="34" charset="-127"/>
                <a:ea typeface="나눔스퀘어OTF Bold" pitchFamily="34" charset="-127"/>
              </a:rPr>
              <a:t>클러스터링을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 하기 위해 전처리 과정을 거친 후 </a:t>
            </a:r>
            <a:r>
              <a:rPr lang="en-US" altLang="ko-KR" sz="1000" dirty="0" err="1">
                <a:latin typeface="나눔스퀘어OTF Bold" pitchFamily="34" charset="-127"/>
                <a:ea typeface="나눔스퀘어OTF Bold" pitchFamily="34" charset="-127"/>
              </a:rPr>
              <a:t>csv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파일로 저장</a:t>
            </a:r>
          </a:p>
          <a:p>
            <a:endParaRPr lang="ko-KR" altLang="en-US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364088" y="886634"/>
            <a:ext cx="2874154" cy="373866"/>
            <a:chOff x="4211960" y="733896"/>
            <a:chExt cx="2874154" cy="373866"/>
          </a:xfrm>
        </p:grpSpPr>
        <p:sp>
          <p:nvSpPr>
            <p:cNvPr id="29" name="직사각형 28"/>
            <p:cNvSpPr/>
            <p:nvPr/>
          </p:nvSpPr>
          <p:spPr>
            <a:xfrm>
              <a:off x="4211960" y="931041"/>
              <a:ext cx="2874154" cy="176721"/>
            </a:xfrm>
            <a:prstGeom prst="rect">
              <a:avLst/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211960" y="733896"/>
              <a:ext cx="2874154" cy="373866"/>
            </a:xfrm>
            <a:prstGeom prst="roundRect">
              <a:avLst>
                <a:gd name="adj" fmla="val 46016"/>
              </a:avLst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58BF02-BCB4-4674-9686-05D71EC7EAFB}"/>
              </a:ext>
            </a:extLst>
          </p:cNvPr>
          <p:cNvSpPr txBox="1"/>
          <p:nvPr/>
        </p:nvSpPr>
        <p:spPr>
          <a:xfrm>
            <a:off x="5580112" y="941432"/>
            <a:ext cx="244361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무신사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 데이터 </a:t>
            </a:r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크롤링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 및 전처리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13825"/>
            <a:ext cx="4536504" cy="308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399365"/>
            <a:ext cx="4536504" cy="26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15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339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37806" y="1260322"/>
            <a:ext cx="6258530" cy="373866"/>
          </a:xfrm>
          <a:prstGeom prst="rect">
            <a:avLst/>
          </a:prstGeom>
          <a:gradFill flip="none" rotWithShape="1">
            <a:gsLst>
              <a:gs pos="0">
                <a:srgbClr val="CDEBD3"/>
              </a:gs>
              <a:gs pos="100000">
                <a:srgbClr val="A6DED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2323393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02 / </a:t>
            </a:r>
            <a:r>
              <a:rPr lang="ko-KR" altLang="en-US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endParaRPr lang="ko-KR" altLang="en-US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F574B-6429-41FB-9A96-AE16BFAC6E4A}"/>
              </a:ext>
            </a:extLst>
          </p:cNvPr>
          <p:cNvSpPr txBox="1"/>
          <p:nvPr/>
        </p:nvSpPr>
        <p:spPr>
          <a:xfrm>
            <a:off x="2963305" y="1304907"/>
            <a:ext cx="3232295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상하의 상품 태그 수치화 작업 후 군집 분류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37806" y="1260323"/>
            <a:ext cx="6258530" cy="3183635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92786" y="2113476"/>
            <a:ext cx="3075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스냅 사진의 상하의 태그 리스트를 유사한 리스트로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군집화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단어 유사도 파악을 위해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Word2vec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을 이용하여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상품 태그의 단어 벡터화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(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수치화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)</a:t>
            </a: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태그의 벡터화 값을 두 개로 축소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K means clustering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을 이용하여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5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개 군집으로 분류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98" y="1635646"/>
            <a:ext cx="319235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16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21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2323393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02 / </a:t>
            </a:r>
            <a:r>
              <a:rPr lang="ko-KR" altLang="en-US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endParaRPr lang="ko-KR" altLang="en-US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27584" y="1260322"/>
            <a:ext cx="7632848" cy="3449666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55358" y="1309975"/>
            <a:ext cx="2405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단어들의 벡터화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2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회 이상 언급된 단어들에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300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차원 벡터로 변환하고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200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번 반복 학습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벡터의 평균 점수를 사용하는 모델 이용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하나의 사진마다 태그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(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단어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)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가 없으면 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0,</a:t>
            </a:r>
          </a:p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단어가 있으면 태그 하나 당 수치화의 수준을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300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개로 할당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태그들을 벡터화 시킨 값을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X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에 저장한 후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300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개의 성분을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2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개의 성분으로 축소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(x1, x2)</a:t>
            </a:r>
            <a:endParaRPr lang="ko-KR" altLang="en-US" sz="10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364088" y="886634"/>
            <a:ext cx="2874154" cy="373866"/>
            <a:chOff x="4211960" y="733896"/>
            <a:chExt cx="2874154" cy="373866"/>
          </a:xfrm>
        </p:grpSpPr>
        <p:sp>
          <p:nvSpPr>
            <p:cNvPr id="29" name="직사각형 28"/>
            <p:cNvSpPr/>
            <p:nvPr/>
          </p:nvSpPr>
          <p:spPr>
            <a:xfrm>
              <a:off x="4211960" y="931041"/>
              <a:ext cx="2874154" cy="176721"/>
            </a:xfrm>
            <a:prstGeom prst="rect">
              <a:avLst/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211960" y="733896"/>
              <a:ext cx="2874154" cy="373866"/>
            </a:xfrm>
            <a:prstGeom prst="roundRect">
              <a:avLst>
                <a:gd name="adj" fmla="val 46016"/>
              </a:avLst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58BF02-BCB4-4674-9686-05D71EC7EAFB}"/>
              </a:ext>
            </a:extLst>
          </p:cNvPr>
          <p:cNvSpPr txBox="1"/>
          <p:nvPr/>
        </p:nvSpPr>
        <p:spPr>
          <a:xfrm>
            <a:off x="5406969" y="941432"/>
            <a:ext cx="278839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Word2vec - 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상품 태그 벡터화 과정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99" y="1309975"/>
            <a:ext cx="5177359" cy="335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17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39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2323393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02 / </a:t>
            </a:r>
            <a:r>
              <a:rPr lang="ko-KR" altLang="en-US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endParaRPr lang="ko-KR" altLang="en-US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27584" y="1260322"/>
            <a:ext cx="7632848" cy="3449666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16488" y="1432580"/>
            <a:ext cx="1643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K means </a:t>
            </a:r>
            <a:r>
              <a:rPr lang="ko-KR" altLang="en-US" sz="1000" dirty="0" err="1">
                <a:latin typeface="나눔스퀘어OTF Bold" pitchFamily="34" charset="-127"/>
                <a:ea typeface="나눔스퀘어OTF Bold" pitchFamily="34" charset="-127"/>
              </a:rPr>
              <a:t>클러스터링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군집 수는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5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개로 설정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이미지 링크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날짜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태그에 대한 두 개의 </a:t>
            </a:r>
            <a:r>
              <a:rPr lang="ko-KR" altLang="en-US" sz="1000" dirty="0" err="1">
                <a:latin typeface="나눔스퀘어OTF Bold" pitchFamily="34" charset="-127"/>
                <a:ea typeface="나눔스퀘어OTF Bold" pitchFamily="34" charset="-127"/>
              </a:rPr>
              <a:t>벡터값을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 포함하여 </a:t>
            </a:r>
            <a:r>
              <a:rPr lang="en-US" altLang="ko-KR" sz="1000" dirty="0" err="1">
                <a:latin typeface="나눔스퀘어OTF Bold" pitchFamily="34" charset="-127"/>
                <a:ea typeface="나눔스퀘어OTF Bold" pitchFamily="34" charset="-127"/>
              </a:rPr>
              <a:t>csv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파일 생성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64088" y="886634"/>
            <a:ext cx="2874154" cy="373866"/>
            <a:chOff x="4211960" y="733896"/>
            <a:chExt cx="2874154" cy="373866"/>
          </a:xfrm>
        </p:grpSpPr>
        <p:sp>
          <p:nvSpPr>
            <p:cNvPr id="29" name="직사각형 28"/>
            <p:cNvSpPr/>
            <p:nvPr/>
          </p:nvSpPr>
          <p:spPr>
            <a:xfrm>
              <a:off x="4211960" y="931041"/>
              <a:ext cx="2874154" cy="176721"/>
            </a:xfrm>
            <a:prstGeom prst="rect">
              <a:avLst/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211960" y="733896"/>
              <a:ext cx="2874154" cy="373866"/>
            </a:xfrm>
            <a:prstGeom prst="roundRect">
              <a:avLst>
                <a:gd name="adj" fmla="val 46016"/>
              </a:avLst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58BF02-BCB4-4674-9686-05D71EC7EAFB}"/>
              </a:ext>
            </a:extLst>
          </p:cNvPr>
          <p:cNvSpPr txBox="1"/>
          <p:nvPr/>
        </p:nvSpPr>
        <p:spPr>
          <a:xfrm>
            <a:off x="5364088" y="941432"/>
            <a:ext cx="299024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K means clustering–5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개 군집 분류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13" y="1432580"/>
            <a:ext cx="58578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18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36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2323393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02 / </a:t>
            </a:r>
            <a:r>
              <a:rPr lang="ko-KR" altLang="en-US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endParaRPr lang="ko-KR" altLang="en-US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27584" y="1260322"/>
            <a:ext cx="7632848" cy="3449666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0112" y="1419622"/>
            <a:ext cx="2952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100" dirty="0">
                <a:latin typeface="나눔스퀘어OTF Bold" pitchFamily="34" charset="-127"/>
                <a:ea typeface="나눔스퀘어OTF Bold" pitchFamily="34" charset="-127"/>
              </a:rPr>
              <a:t>태그의 유사도 기반 </a:t>
            </a:r>
            <a:r>
              <a:rPr lang="ko-KR" altLang="en-US" sz="1100" dirty="0" err="1">
                <a:latin typeface="나눔스퀘어OTF Bold" pitchFamily="34" charset="-127"/>
                <a:ea typeface="나눔스퀘어OTF Bold" pitchFamily="34" charset="-127"/>
              </a:rPr>
              <a:t>클러스터링</a:t>
            </a:r>
            <a:r>
              <a:rPr lang="ko-KR" altLang="en-US" sz="1100" dirty="0">
                <a:latin typeface="나눔스퀘어OTF Bold" pitchFamily="34" charset="-127"/>
                <a:ea typeface="나눔스퀘어OTF Bold" pitchFamily="34" charset="-127"/>
              </a:rPr>
              <a:t> 후 시각화</a:t>
            </a:r>
            <a:endParaRPr lang="en-US" altLang="ko-KR" sz="11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1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100" dirty="0">
                <a:solidFill>
                  <a:srgbClr val="FF0000"/>
                </a:solidFill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100" dirty="0">
                <a:solidFill>
                  <a:srgbClr val="FF0000"/>
                </a:solidFill>
                <a:latin typeface="나눔스퀘어OTF Bold" pitchFamily="34" charset="-127"/>
                <a:ea typeface="나눔스퀘어OTF Bold" pitchFamily="34" charset="-127"/>
              </a:rPr>
              <a:t>원래의 의도는 스타일별로 </a:t>
            </a:r>
            <a:r>
              <a:rPr lang="ko-KR" altLang="en-US" sz="1100" dirty="0" err="1">
                <a:solidFill>
                  <a:srgbClr val="FF0000"/>
                </a:solidFill>
                <a:latin typeface="나눔스퀘어OTF Bold" pitchFamily="34" charset="-127"/>
                <a:ea typeface="나눔스퀘어OTF Bold" pitchFamily="34" charset="-127"/>
              </a:rPr>
              <a:t>코디를</a:t>
            </a:r>
            <a:r>
              <a:rPr lang="ko-KR" altLang="en-US" sz="1100" dirty="0">
                <a:solidFill>
                  <a:srgbClr val="FF0000"/>
                </a:solidFill>
                <a:latin typeface="나눔스퀘어OTF Bold" pitchFamily="34" charset="-127"/>
                <a:ea typeface="나눔스퀘어OTF Bold" pitchFamily="34" charset="-127"/>
              </a:rPr>
              <a:t> 분류하는 것</a:t>
            </a:r>
            <a:endParaRPr lang="en-US" altLang="ko-KR" sz="1100" dirty="0">
              <a:solidFill>
                <a:srgbClr val="FF0000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ko-KR" altLang="en-US" sz="1100" dirty="0">
                <a:solidFill>
                  <a:srgbClr val="FF0000"/>
                </a:solidFill>
                <a:latin typeface="나눔스퀘어OTF Bold" pitchFamily="34" charset="-127"/>
                <a:ea typeface="나눔스퀘어OTF Bold" pitchFamily="34" charset="-127"/>
              </a:rPr>
              <a:t>이었으나 그래프와 군집분석 데이터 확인 결과</a:t>
            </a:r>
            <a:endParaRPr lang="en-US" altLang="ko-KR" sz="1100" dirty="0">
              <a:solidFill>
                <a:srgbClr val="FF0000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ko-KR" altLang="en-US" sz="1100" dirty="0">
                <a:solidFill>
                  <a:srgbClr val="FF0000"/>
                </a:solidFill>
                <a:latin typeface="나눔스퀘어OTF Bold" pitchFamily="34" charset="-127"/>
                <a:ea typeface="나눔스퀘어OTF Bold" pitchFamily="34" charset="-127"/>
              </a:rPr>
              <a:t>의도와 다른 결과가 나와 이 데이터를 사용할 수</a:t>
            </a:r>
            <a:endParaRPr lang="en-US" altLang="ko-KR" sz="1100" dirty="0">
              <a:solidFill>
                <a:srgbClr val="FF0000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ko-KR" altLang="en-US" sz="1100" dirty="0">
                <a:solidFill>
                  <a:srgbClr val="FF0000"/>
                </a:solidFill>
                <a:latin typeface="나눔스퀘어OTF Bold" pitchFamily="34" charset="-127"/>
                <a:ea typeface="나눔스퀘어OTF Bold" pitchFamily="34" charset="-127"/>
              </a:rPr>
              <a:t>없었음</a:t>
            </a:r>
            <a:endParaRPr lang="en-US" altLang="ko-KR" sz="1100" dirty="0">
              <a:solidFill>
                <a:srgbClr val="FF0000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364088" y="886634"/>
            <a:ext cx="2874154" cy="373866"/>
            <a:chOff x="4211960" y="733896"/>
            <a:chExt cx="2874154" cy="373866"/>
          </a:xfrm>
        </p:grpSpPr>
        <p:sp>
          <p:nvSpPr>
            <p:cNvPr id="29" name="직사각형 28"/>
            <p:cNvSpPr/>
            <p:nvPr/>
          </p:nvSpPr>
          <p:spPr>
            <a:xfrm>
              <a:off x="4211960" y="931041"/>
              <a:ext cx="2874154" cy="176721"/>
            </a:xfrm>
            <a:prstGeom prst="rect">
              <a:avLst/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211960" y="733896"/>
              <a:ext cx="2874154" cy="373866"/>
            </a:xfrm>
            <a:prstGeom prst="roundRect">
              <a:avLst>
                <a:gd name="adj" fmla="val 46016"/>
              </a:avLst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58BF02-BCB4-4674-9686-05D71EC7EAFB}"/>
              </a:ext>
            </a:extLst>
          </p:cNvPr>
          <p:cNvSpPr txBox="1"/>
          <p:nvPr/>
        </p:nvSpPr>
        <p:spPr>
          <a:xfrm>
            <a:off x="5765304" y="941432"/>
            <a:ext cx="207172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 시각화 및 평가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811"/>
            <a:ext cx="2348663" cy="1570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19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07704" y="2571750"/>
            <a:ext cx="3558159" cy="2006815"/>
            <a:chOff x="1085850" y="1585914"/>
            <a:chExt cx="3558159" cy="200681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50" y="1585914"/>
              <a:ext cx="3558158" cy="100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51" y="2592114"/>
              <a:ext cx="3558158" cy="1000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586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타원 54">
            <a:extLst>
              <a:ext uri="{FF2B5EF4-FFF2-40B4-BE49-F238E27FC236}">
                <a16:creationId xmlns:a16="http://schemas.microsoft.com/office/drawing/2014/main" id="{248B16ED-CBE3-431C-B82F-FDF4F4C0AFA3}"/>
              </a:ext>
            </a:extLst>
          </p:cNvPr>
          <p:cNvSpPr/>
          <p:nvPr/>
        </p:nvSpPr>
        <p:spPr>
          <a:xfrm>
            <a:off x="268045" y="-637914"/>
            <a:ext cx="1275828" cy="1275828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A8E95-4364-4F07-BB9E-CBBD226E7862}"/>
              </a:ext>
            </a:extLst>
          </p:cNvPr>
          <p:cNvSpPr txBox="1"/>
          <p:nvPr/>
        </p:nvSpPr>
        <p:spPr>
          <a:xfrm rot="16200000">
            <a:off x="-916654" y="3409078"/>
            <a:ext cx="3136916" cy="76174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4500" dirty="0">
                <a:solidFill>
                  <a:srgbClr val="4AB861"/>
                </a:solidFill>
                <a:latin typeface="나눔스퀘어OTF ExtraBold" pitchFamily="34" charset="-127"/>
                <a:ea typeface="나눔스퀘어OTF ExtraBold" pitchFamily="34" charset="-127"/>
              </a:rPr>
              <a:t>CONTENTS</a:t>
            </a:r>
            <a:endParaRPr lang="ko-KR" altLang="en-US" sz="4500" dirty="0">
              <a:solidFill>
                <a:srgbClr val="4AB86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5A575A62-3BB8-4C9D-A4EA-F683377271B5}"/>
              </a:ext>
            </a:extLst>
          </p:cNvPr>
          <p:cNvGrpSpPr/>
          <p:nvPr/>
        </p:nvGrpSpPr>
        <p:grpSpPr>
          <a:xfrm>
            <a:off x="3095642" y="1868727"/>
            <a:ext cx="1836398" cy="1008112"/>
            <a:chOff x="5868958" y="900316"/>
            <a:chExt cx="2448527" cy="134414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166B42-552F-4B18-9E69-6859873C2AF5}"/>
                </a:ext>
              </a:extLst>
            </p:cNvPr>
            <p:cNvSpPr txBox="1"/>
            <p:nvPr/>
          </p:nvSpPr>
          <p:spPr>
            <a:xfrm>
              <a:off x="5887619" y="1521867"/>
              <a:ext cx="14495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1.1      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발상동기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4133519-ECC1-40B8-8932-1EB347964423}"/>
                </a:ext>
              </a:extLst>
            </p:cNvPr>
            <p:cNvSpPr txBox="1"/>
            <p:nvPr/>
          </p:nvSpPr>
          <p:spPr>
            <a:xfrm>
              <a:off x="5887619" y="1905909"/>
              <a:ext cx="1656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1.2      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데이터 소개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83ACD9-8DF7-42DA-9A87-02FE400C2EC0}"/>
                </a:ext>
              </a:extLst>
            </p:cNvPr>
            <p:cNvSpPr txBox="1"/>
            <p:nvPr/>
          </p:nvSpPr>
          <p:spPr>
            <a:xfrm>
              <a:off x="5868958" y="900316"/>
              <a:ext cx="669414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4AB86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01</a:t>
              </a:r>
              <a:endParaRPr lang="ko-KR" altLang="en-US" sz="2000" dirty="0">
                <a:solidFill>
                  <a:srgbClr val="4AB86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8A5574-D266-4E69-95E9-E17721F748AC}"/>
                </a:ext>
              </a:extLst>
            </p:cNvPr>
            <p:cNvSpPr/>
            <p:nvPr/>
          </p:nvSpPr>
          <p:spPr>
            <a:xfrm>
              <a:off x="6515285" y="946483"/>
              <a:ext cx="1802200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나눔스퀘어OTF ExtraBold" pitchFamily="34" charset="-127"/>
                  <a:ea typeface="나눔스퀘어OTF ExtraBold" pitchFamily="34" charset="-127"/>
                </a:rPr>
                <a:t>아이디어 소개</a:t>
              </a:r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10EBA1D0-271A-48E0-9140-AC421FD5C682}"/>
              </a:ext>
            </a:extLst>
          </p:cNvPr>
          <p:cNvGrpSpPr/>
          <p:nvPr/>
        </p:nvGrpSpPr>
        <p:grpSpPr>
          <a:xfrm>
            <a:off x="7092280" y="1863906"/>
            <a:ext cx="1656184" cy="995876"/>
            <a:chOff x="5868959" y="4621080"/>
            <a:chExt cx="2208247" cy="13278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21875E1-552E-4141-9F01-273C2C14ED14}"/>
                </a:ext>
              </a:extLst>
            </p:cNvPr>
            <p:cNvSpPr txBox="1"/>
            <p:nvPr/>
          </p:nvSpPr>
          <p:spPr>
            <a:xfrm>
              <a:off x="5887622" y="5226316"/>
              <a:ext cx="1656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3.1      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결과물 실행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5261E6-EB0B-4861-8BE6-32421BCF3E6F}"/>
                </a:ext>
              </a:extLst>
            </p:cNvPr>
            <p:cNvSpPr txBox="1"/>
            <p:nvPr/>
          </p:nvSpPr>
          <p:spPr>
            <a:xfrm>
              <a:off x="5887622" y="5610358"/>
              <a:ext cx="1287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3.2      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한계점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AB31B20-3624-490F-91E7-8E96A883B755}"/>
                </a:ext>
              </a:extLst>
            </p:cNvPr>
            <p:cNvSpPr txBox="1"/>
            <p:nvPr/>
          </p:nvSpPr>
          <p:spPr>
            <a:xfrm>
              <a:off x="5868959" y="4621080"/>
              <a:ext cx="669415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4AB86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03</a:t>
              </a:r>
              <a:endParaRPr lang="ko-KR" altLang="en-US" sz="2000" dirty="0">
                <a:solidFill>
                  <a:srgbClr val="4AB86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26F49C3-2184-47EF-9307-B92AFDC5537E}"/>
                </a:ext>
              </a:extLst>
            </p:cNvPr>
            <p:cNvSpPr/>
            <p:nvPr/>
          </p:nvSpPr>
          <p:spPr>
            <a:xfrm>
              <a:off x="6522933" y="4672932"/>
              <a:ext cx="1554273" cy="451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나눔스퀘어OTF ExtraBold" pitchFamily="34" charset="-127"/>
                  <a:ea typeface="나눔스퀘어OTF ExtraBold" pitchFamily="34" charset="-127"/>
                </a:rPr>
                <a:t>최종 결과물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9838D0-3A51-4910-A125-2AE62AD2D947}"/>
              </a:ext>
            </a:extLst>
          </p:cNvPr>
          <p:cNvSpPr/>
          <p:nvPr/>
        </p:nvSpPr>
        <p:spPr>
          <a:xfrm>
            <a:off x="8809733" y="582535"/>
            <a:ext cx="203421" cy="19620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496D74A-6BC6-40D1-AECE-3FBEA9E8AA74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C7855904-B3DF-458B-97DE-419169727ADB}"/>
              </a:ext>
            </a:extLst>
          </p:cNvPr>
          <p:cNvSpPr/>
          <p:nvPr/>
        </p:nvSpPr>
        <p:spPr>
          <a:xfrm>
            <a:off x="1820013" y="1053613"/>
            <a:ext cx="108437" cy="108437"/>
          </a:xfrm>
          <a:prstGeom prst="ellipse">
            <a:avLst/>
          </a:prstGeom>
          <a:solidFill>
            <a:srgbClr val="64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007C65-AFB8-4463-AA1C-7C11F565BEF1}"/>
              </a:ext>
            </a:extLst>
          </p:cNvPr>
          <p:cNvSpPr txBox="1"/>
          <p:nvPr/>
        </p:nvSpPr>
        <p:spPr>
          <a:xfrm>
            <a:off x="357399" y="67523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900" b="1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 프로젝트</a:t>
            </a:r>
            <a:endParaRPr lang="en-US" altLang="ko-KR" sz="900" b="1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900" b="1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900" b="1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136980" y="1864565"/>
            <a:ext cx="1811284" cy="1765365"/>
            <a:chOff x="4499992" y="1864565"/>
            <a:chExt cx="1811284" cy="1765365"/>
          </a:xfrm>
        </p:grpSpPr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981343BB-891B-4391-9822-42E9D2F0AE26}"/>
                </a:ext>
              </a:extLst>
            </p:cNvPr>
            <p:cNvGrpSpPr/>
            <p:nvPr/>
          </p:nvGrpSpPr>
          <p:grpSpPr>
            <a:xfrm>
              <a:off x="4499992" y="1864565"/>
              <a:ext cx="1811284" cy="1499273"/>
              <a:chOff x="8740391" y="900316"/>
              <a:chExt cx="2415045" cy="1999029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A5B3ECE-F8F0-47D5-B4A7-753D27757018}"/>
                  </a:ext>
                </a:extLst>
              </p:cNvPr>
              <p:cNvSpPr txBox="1"/>
              <p:nvPr/>
            </p:nvSpPr>
            <p:spPr>
              <a:xfrm>
                <a:off x="8759054" y="1463638"/>
                <a:ext cx="23963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나눔스퀘어OTF ExtraBold" pitchFamily="34" charset="-127"/>
                    <a:ea typeface="나눔스퀘어OTF ExtraBold" pitchFamily="34" charset="-127"/>
                  </a:rPr>
                  <a:t>2.1      </a:t>
                </a:r>
                <a:r>
                  <a:rPr lang="ko-KR" altLang="en-US" sz="1050" dirty="0">
                    <a:latin typeface="나눔스퀘어OTF ExtraBold" pitchFamily="34" charset="-127"/>
                    <a:ea typeface="나눔스퀘어OTF ExtraBold" pitchFamily="34" charset="-127"/>
                  </a:rPr>
                  <a:t>데이터 수집 및 전처리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DC0F43D-AAF5-4FB9-A0E4-668665508733}"/>
                  </a:ext>
                </a:extLst>
              </p:cNvPr>
              <p:cNvSpPr txBox="1"/>
              <p:nvPr/>
            </p:nvSpPr>
            <p:spPr>
              <a:xfrm>
                <a:off x="8759054" y="1846930"/>
                <a:ext cx="16119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나눔스퀘어OTF ExtraBold" pitchFamily="34" charset="-127"/>
                    <a:ea typeface="나눔스퀘어OTF ExtraBold" pitchFamily="34" charset="-127"/>
                  </a:rPr>
                  <a:t>2.2      </a:t>
                </a:r>
                <a:r>
                  <a:rPr lang="ko-KR" altLang="en-US" sz="1050" dirty="0" err="1">
                    <a:latin typeface="나눔스퀘어OTF ExtraBold" pitchFamily="34" charset="-127"/>
                    <a:ea typeface="나눔스퀘어OTF ExtraBold" pitchFamily="34" charset="-127"/>
                  </a:rPr>
                  <a:t>클러스터링</a:t>
                </a:r>
                <a:endParaRPr lang="ko-KR" altLang="en-US" sz="1050" dirty="0">
                  <a:latin typeface="나눔스퀘어OTF ExtraBold" pitchFamily="34" charset="-127"/>
                  <a:ea typeface="나눔스퀘어OTF ExtraBold" pitchFamily="34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DF4B344-C35D-4F86-B4E5-61F066383C25}"/>
                  </a:ext>
                </a:extLst>
              </p:cNvPr>
              <p:cNvSpPr txBox="1"/>
              <p:nvPr/>
            </p:nvSpPr>
            <p:spPr>
              <a:xfrm>
                <a:off x="8759054" y="2201719"/>
                <a:ext cx="1981738" cy="697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나눔스퀘어OTF ExtraBold" pitchFamily="34" charset="-127"/>
                    <a:ea typeface="나눔스퀘어OTF ExtraBold" pitchFamily="34" charset="-127"/>
                  </a:rPr>
                  <a:t>2.3      </a:t>
                </a:r>
                <a:r>
                  <a:rPr lang="ko-KR" altLang="en-US" sz="1050" dirty="0">
                    <a:latin typeface="나눔스퀘어OTF ExtraBold" pitchFamily="34" charset="-127"/>
                    <a:ea typeface="나눔스퀘어OTF ExtraBold" pitchFamily="34" charset="-127"/>
                  </a:rPr>
                  <a:t>연관성 분석</a:t>
                </a:r>
                <a:endParaRPr lang="en-US" altLang="ko-KR" sz="1050" dirty="0">
                  <a:latin typeface="나눔스퀘어OTF ExtraBold" pitchFamily="34" charset="-127"/>
                  <a:ea typeface="나눔스퀘어OTF ExtraBold" pitchFamily="34" charset="-127"/>
                </a:endParaRPr>
              </a:p>
              <a:p>
                <a:endParaRPr lang="en-US" altLang="ko-KR" sz="700" dirty="0">
                  <a:latin typeface="나눔스퀘어OTF ExtraBold" pitchFamily="34" charset="-127"/>
                  <a:ea typeface="나눔스퀘어OTF ExtraBold" pitchFamily="34" charset="-127"/>
                </a:endParaRPr>
              </a:p>
              <a:p>
                <a:r>
                  <a:rPr lang="en-US" altLang="ko-KR" sz="1050" dirty="0">
                    <a:latin typeface="나눔스퀘어OTF ExtraBold" pitchFamily="34" charset="-127"/>
                    <a:ea typeface="나눔스퀘어OTF ExtraBold" pitchFamily="34" charset="-127"/>
                  </a:rPr>
                  <a:t>2.4      </a:t>
                </a:r>
                <a:r>
                  <a:rPr lang="ko-KR" altLang="en-US" sz="1050" dirty="0">
                    <a:latin typeface="나눔스퀘어OTF ExtraBold" pitchFamily="34" charset="-127"/>
                    <a:ea typeface="나눔스퀘어OTF ExtraBold" pitchFamily="34" charset="-127"/>
                  </a:rPr>
                  <a:t>날씨 </a:t>
                </a:r>
                <a:r>
                  <a:rPr lang="ko-KR" altLang="en-US" sz="1050" dirty="0" err="1">
                    <a:latin typeface="나눔스퀘어OTF ExtraBold" pitchFamily="34" charset="-127"/>
                    <a:ea typeface="나눔스퀘어OTF ExtraBold" pitchFamily="34" charset="-127"/>
                  </a:rPr>
                  <a:t>클러스터링</a:t>
                </a:r>
                <a:endParaRPr lang="en-US" altLang="ko-KR" sz="1050" dirty="0">
                  <a:latin typeface="나눔스퀘어OTF ExtraBold" pitchFamily="34" charset="-127"/>
                  <a:ea typeface="나눔스퀘어OTF ExtraBold" pitchFamily="34" charset="-127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9331E3F-DD7C-48CA-8A70-A8648792B16F}"/>
                  </a:ext>
                </a:extLst>
              </p:cNvPr>
              <p:cNvSpPr txBox="1"/>
              <p:nvPr/>
            </p:nvSpPr>
            <p:spPr>
              <a:xfrm>
                <a:off x="8740391" y="900316"/>
                <a:ext cx="669415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4AB861"/>
                    </a:solidFill>
                    <a:latin typeface="나눔스퀘어OTF ExtraBold" pitchFamily="34" charset="-127"/>
                    <a:ea typeface="나눔스퀘어OTF ExtraBold" pitchFamily="34" charset="-127"/>
                  </a:rPr>
                  <a:t>02</a:t>
                </a:r>
                <a:endParaRPr lang="ko-KR" altLang="en-US" sz="2000" dirty="0">
                  <a:solidFill>
                    <a:srgbClr val="4AB861"/>
                  </a:solidFill>
                  <a:latin typeface="나눔스퀘어OTF ExtraBold" pitchFamily="34" charset="-127"/>
                  <a:ea typeface="나눔스퀘어OTF ExtraBold" pitchFamily="34" charset="-127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CDB9C9D-7545-4394-BE29-43604815E2EA}"/>
                  </a:ext>
                </a:extLst>
              </p:cNvPr>
              <p:cNvSpPr/>
              <p:nvPr/>
            </p:nvSpPr>
            <p:spPr>
              <a:xfrm>
                <a:off x="9448563" y="946483"/>
                <a:ext cx="1237945" cy="451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나눔스퀘어OTF ExtraBold" pitchFamily="34" charset="-127"/>
                    <a:ea typeface="나눔스퀘어OTF ExtraBold" pitchFamily="34" charset="-127"/>
                  </a:rPr>
                  <a:t>구현과정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0F43D-AAF5-4FB9-A0E4-668665508733}"/>
                </a:ext>
              </a:extLst>
            </p:cNvPr>
            <p:cNvSpPr txBox="1"/>
            <p:nvPr/>
          </p:nvSpPr>
          <p:spPr>
            <a:xfrm>
              <a:off x="4513989" y="3376014"/>
              <a:ext cx="12426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2.5      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서비스 구현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575A62-3BB8-4C9D-A4EA-F683377271B5}"/>
              </a:ext>
            </a:extLst>
          </p:cNvPr>
          <p:cNvGrpSpPr/>
          <p:nvPr/>
        </p:nvGrpSpPr>
        <p:grpSpPr>
          <a:xfrm>
            <a:off x="1439558" y="1868727"/>
            <a:ext cx="1464501" cy="1008112"/>
            <a:chOff x="5868958" y="900316"/>
            <a:chExt cx="1952665" cy="134414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166B42-552F-4B18-9E69-6859873C2AF5}"/>
                </a:ext>
              </a:extLst>
            </p:cNvPr>
            <p:cNvSpPr txBox="1"/>
            <p:nvPr/>
          </p:nvSpPr>
          <p:spPr>
            <a:xfrm>
              <a:off x="5887619" y="1521867"/>
              <a:ext cx="1701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0.1      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팀 이름 설명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133519-ECC1-40B8-8932-1EB347964423}"/>
                </a:ext>
              </a:extLst>
            </p:cNvPr>
            <p:cNvSpPr txBox="1"/>
            <p:nvPr/>
          </p:nvSpPr>
          <p:spPr>
            <a:xfrm>
              <a:off x="5887619" y="1905909"/>
              <a:ext cx="1494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0.2      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팀원 소개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83ACD9-8DF7-42DA-9A87-02FE400C2EC0}"/>
                </a:ext>
              </a:extLst>
            </p:cNvPr>
            <p:cNvSpPr txBox="1"/>
            <p:nvPr/>
          </p:nvSpPr>
          <p:spPr>
            <a:xfrm>
              <a:off x="5868958" y="900316"/>
              <a:ext cx="669414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4AB86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00</a:t>
              </a:r>
              <a:endParaRPr lang="ko-KR" altLang="en-US" sz="2000" dirty="0">
                <a:solidFill>
                  <a:srgbClr val="4AB86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28A5574-D266-4E69-95E9-E17721F748AC}"/>
                </a:ext>
              </a:extLst>
            </p:cNvPr>
            <p:cNvSpPr/>
            <p:nvPr/>
          </p:nvSpPr>
          <p:spPr>
            <a:xfrm>
              <a:off x="6515285" y="946483"/>
              <a:ext cx="1306338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나눔스퀘어OTF ExtraBold" pitchFamily="34" charset="-127"/>
                  <a:ea typeface="나눔스퀘어OTF ExtraBold" pitchFamily="34" charset="-127"/>
                </a:rPr>
                <a:t>팀원 소개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8B83DE6-25AB-4EA4-8708-BE24D0D1B82C}"/>
              </a:ext>
            </a:extLst>
          </p:cNvPr>
          <p:cNvSpPr txBox="1"/>
          <p:nvPr/>
        </p:nvSpPr>
        <p:spPr>
          <a:xfrm>
            <a:off x="3109638" y="2931790"/>
            <a:ext cx="13644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1.3      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아이디어 소개</a:t>
            </a:r>
          </a:p>
        </p:txBody>
      </p:sp>
    </p:spTree>
    <p:extLst>
      <p:ext uri="{BB962C8B-B14F-4D97-AF65-F5344CB8AC3E}">
        <p14:creationId xmlns:p14="http://schemas.microsoft.com/office/powerpoint/2010/main" val="1940435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691680" y="1491630"/>
            <a:ext cx="5631247" cy="373866"/>
          </a:xfrm>
          <a:prstGeom prst="rect">
            <a:avLst/>
          </a:prstGeom>
          <a:gradFill flip="none" rotWithShape="1">
            <a:gsLst>
              <a:gs pos="0">
                <a:srgbClr val="CDEBD3"/>
              </a:gs>
              <a:gs pos="100000">
                <a:srgbClr val="A6DED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238110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03 / </a:t>
            </a: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연관성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8BF02-BCB4-4674-9686-05D71EC7EAFB}"/>
              </a:ext>
            </a:extLst>
          </p:cNvPr>
          <p:cNvSpPr txBox="1"/>
          <p:nvPr/>
        </p:nvSpPr>
        <p:spPr>
          <a:xfrm>
            <a:off x="4015796" y="1547198"/>
            <a:ext cx="1000915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연관성 분석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707941" y="1491632"/>
            <a:ext cx="5616625" cy="2535564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5325" y="2436297"/>
            <a:ext cx="2796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나눔스퀘어OTF Bold" pitchFamily="34" charset="-127"/>
                <a:ea typeface="나눔스퀘어OTF Bold" pitchFamily="34" charset="-127"/>
              </a:rPr>
              <a:t>frequent_itemsets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 = </a:t>
            </a:r>
            <a:r>
              <a:rPr lang="en-US" altLang="ko-KR" sz="1000" dirty="0" err="1">
                <a:latin typeface="나눔스퀘어OTF Bold" pitchFamily="34" charset="-127"/>
                <a:ea typeface="나눔스퀘어OTF Bold" pitchFamily="34" charset="-127"/>
              </a:rPr>
              <a:t>apriori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(</a:t>
            </a:r>
            <a:r>
              <a:rPr lang="en-US" altLang="ko-KR" sz="1000" dirty="0" err="1">
                <a:latin typeface="나눔스퀘어OTF Bold" pitchFamily="34" charset="-127"/>
                <a:ea typeface="나눔스퀘어OTF Bold" pitchFamily="34" charset="-127"/>
              </a:rPr>
              <a:t>basket_sets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en-US" altLang="ko-KR" sz="1000" dirty="0" err="1">
                <a:latin typeface="나눔스퀘어OTF Bold" pitchFamily="34" charset="-127"/>
                <a:ea typeface="나눔스퀘어OTF Bold" pitchFamily="34" charset="-127"/>
              </a:rPr>
              <a:t>min_support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=0.01, </a:t>
            </a:r>
            <a:r>
              <a:rPr lang="en-US" altLang="ko-KR" sz="1000" dirty="0" err="1">
                <a:latin typeface="나눔스퀘어OTF Bold" pitchFamily="34" charset="-127"/>
                <a:ea typeface="나눔스퀘어OTF Bold" pitchFamily="34" charset="-127"/>
              </a:rPr>
              <a:t>use_colnames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=True)</a:t>
            </a:r>
            <a:endParaRPr lang="ko-KR" altLang="en-US" sz="10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853" y="2299003"/>
            <a:ext cx="2719472" cy="127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593686" y="2880635"/>
            <a:ext cx="2719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나눔스퀘어OTF Bold" pitchFamily="34" charset="-127"/>
                <a:ea typeface="나눔스퀘어OTF Bold" pitchFamily="34" charset="-127"/>
              </a:rPr>
              <a:t>클러스터링한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 결과를 가져와 각 옷의 태그들로 연관성 분석을 시행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ko-KR" altLang="en-US" sz="10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20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214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238110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03 / </a:t>
            </a: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연관성 분석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27584" y="1260322"/>
            <a:ext cx="7632848" cy="3449666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364088" y="886634"/>
            <a:ext cx="2874154" cy="373866"/>
            <a:chOff x="4211960" y="733896"/>
            <a:chExt cx="2874154" cy="373866"/>
          </a:xfrm>
        </p:grpSpPr>
        <p:sp>
          <p:nvSpPr>
            <p:cNvPr id="29" name="직사각형 28"/>
            <p:cNvSpPr/>
            <p:nvPr/>
          </p:nvSpPr>
          <p:spPr>
            <a:xfrm>
              <a:off x="4211960" y="931041"/>
              <a:ext cx="2874154" cy="176721"/>
            </a:xfrm>
            <a:prstGeom prst="rect">
              <a:avLst/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211960" y="733896"/>
              <a:ext cx="2874154" cy="373866"/>
            </a:xfrm>
            <a:prstGeom prst="roundRect">
              <a:avLst>
                <a:gd name="adj" fmla="val 46016"/>
              </a:avLst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58BF02-BCB4-4674-9686-05D71EC7EAFB}"/>
              </a:ext>
            </a:extLst>
          </p:cNvPr>
          <p:cNvSpPr txBox="1"/>
          <p:nvPr/>
        </p:nvSpPr>
        <p:spPr>
          <a:xfrm>
            <a:off x="5765304" y="931220"/>
            <a:ext cx="207172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 및 연관성 분석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82673"/>
            <a:ext cx="7384416" cy="3377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932040" y="3710643"/>
            <a:ext cx="3306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solidFill>
                  <a:srgbClr val="FF0000"/>
                </a:solidFill>
                <a:latin typeface="나눔스퀘어OTF Bold" pitchFamily="34" charset="-127"/>
                <a:ea typeface="나눔스퀘어OTF Bold" pitchFamily="34" charset="-127"/>
              </a:rPr>
              <a:t>연관성분석 결과 데이터 양 부족으로 지지도가 매우 낮게 나와 이 데이터를 사용할 수 없었음</a:t>
            </a:r>
            <a:endParaRPr lang="en-US" altLang="ko-KR" sz="1000" dirty="0">
              <a:solidFill>
                <a:srgbClr val="FF0000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solidFill>
                <a:srgbClr val="FF0000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따라서 단어 벡터 클러스터링의 결과와 같은 방법으로 무신사에 날씨를 결합한 데이터를 한번 더 클러스터링 실시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44560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0FA3A1-5C21-401D-BAD0-D8332D0A5982}"/>
              </a:ext>
            </a:extLst>
          </p:cNvPr>
          <p:cNvSpPr/>
          <p:nvPr/>
        </p:nvSpPr>
        <p:spPr>
          <a:xfrm>
            <a:off x="1514743" y="1205301"/>
            <a:ext cx="6114514" cy="373866"/>
          </a:xfrm>
          <a:prstGeom prst="rect">
            <a:avLst/>
          </a:prstGeom>
          <a:gradFill flip="none" rotWithShape="1">
            <a:gsLst>
              <a:gs pos="0">
                <a:srgbClr val="CDEBD3"/>
              </a:gs>
              <a:gs pos="100000">
                <a:srgbClr val="A6DED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6ECA-0FB0-46ED-8DD5-9C91E6AD510F}"/>
              </a:ext>
            </a:extLst>
          </p:cNvPr>
          <p:cNvSpPr txBox="1"/>
          <p:nvPr/>
        </p:nvSpPr>
        <p:spPr>
          <a:xfrm>
            <a:off x="3165846" y="1249887"/>
            <a:ext cx="2812308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상</a:t>
            </a:r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/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하의 데이터 분리하여 클러스터링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68C2BF-9713-4840-87CB-B68979594E24}"/>
              </a:ext>
            </a:extLst>
          </p:cNvPr>
          <p:cNvSpPr/>
          <p:nvPr/>
        </p:nvSpPr>
        <p:spPr>
          <a:xfrm>
            <a:off x="1514743" y="1205302"/>
            <a:ext cx="6114514" cy="3183635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2FD40-EE57-4A52-998E-AA66A9CA8618}"/>
              </a:ext>
            </a:extLst>
          </p:cNvPr>
          <p:cNvSpPr txBox="1"/>
          <p:nvPr/>
        </p:nvSpPr>
        <p:spPr>
          <a:xfrm>
            <a:off x="4573103" y="1967029"/>
            <a:ext cx="3003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날짜를 기준으로 날씨와 </a:t>
            </a:r>
            <a:r>
              <a:rPr lang="ko-KR" altLang="en-US" sz="1000" dirty="0" err="1">
                <a:latin typeface="나눔스퀘어OTF Bold" pitchFamily="34" charset="-127"/>
                <a:ea typeface="나눔스퀘어OTF Bold" pitchFamily="34" charset="-127"/>
              </a:rPr>
              <a:t>무신사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 데이터가 결합된 데이터에 상하의를 분리하여 클러스터링</a:t>
            </a: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FBBE756-A0C6-439F-934A-0465F1E5A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998" y="1886551"/>
            <a:ext cx="2709501" cy="109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C3DF1C-B2FF-4BA9-8838-803F3BF9F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998" y="3009964"/>
            <a:ext cx="2709501" cy="111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F34395-4876-4488-AF53-665D3F2BAEFB}"/>
              </a:ext>
            </a:extLst>
          </p:cNvPr>
          <p:cNvSpPr/>
          <p:nvPr/>
        </p:nvSpPr>
        <p:spPr>
          <a:xfrm>
            <a:off x="1810998" y="1869508"/>
            <a:ext cx="2709501" cy="224718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199867-AC74-4178-8F01-A1961B3FE3D1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2C379-7A56-4F00-BFE6-76D3D67F5208}"/>
              </a:ext>
            </a:extLst>
          </p:cNvPr>
          <p:cNvSpPr txBox="1"/>
          <p:nvPr/>
        </p:nvSpPr>
        <p:spPr>
          <a:xfrm>
            <a:off x="410503" y="436081"/>
            <a:ext cx="2996654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04 / </a:t>
            </a: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날씨 </a:t>
            </a:r>
            <a:r>
              <a:rPr lang="ko-KR" altLang="en-US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endParaRPr lang="ko-KR" altLang="en-US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3F8C666-A99F-4F29-8A76-19A192B4C021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B05A5A-32AC-4165-BD9E-21B6E15EF1DF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B9F5F6-2597-4334-BCF4-8F34942F56FD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22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373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2996654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04 / </a:t>
            </a: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날씨 </a:t>
            </a:r>
            <a:r>
              <a:rPr lang="ko-KR" altLang="en-US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endParaRPr lang="ko-KR" altLang="en-US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27584" y="1260322"/>
            <a:ext cx="7632848" cy="3449666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0848" y="4033976"/>
            <a:ext cx="3003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설명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설명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설명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64088" y="886634"/>
            <a:ext cx="2874154" cy="373866"/>
            <a:chOff x="4211960" y="733896"/>
            <a:chExt cx="2874154" cy="373866"/>
          </a:xfrm>
        </p:grpSpPr>
        <p:sp>
          <p:nvSpPr>
            <p:cNvPr id="29" name="직사각형 28"/>
            <p:cNvSpPr/>
            <p:nvPr/>
          </p:nvSpPr>
          <p:spPr>
            <a:xfrm>
              <a:off x="4211960" y="931041"/>
              <a:ext cx="2874154" cy="176721"/>
            </a:xfrm>
            <a:prstGeom prst="rect">
              <a:avLst/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211960" y="733896"/>
              <a:ext cx="2874154" cy="373866"/>
            </a:xfrm>
            <a:prstGeom prst="roundRect">
              <a:avLst>
                <a:gd name="adj" fmla="val 46016"/>
              </a:avLst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58BF02-BCB4-4674-9686-05D71EC7EAFB}"/>
              </a:ext>
            </a:extLst>
          </p:cNvPr>
          <p:cNvSpPr txBox="1"/>
          <p:nvPr/>
        </p:nvSpPr>
        <p:spPr>
          <a:xfrm>
            <a:off x="5864690" y="931220"/>
            <a:ext cx="1872949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날씨 기반 </a:t>
            </a:r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클러스터링</a:t>
            </a:r>
            <a:endParaRPr lang="ko-KR" altLang="en-US" sz="14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8" y="1280180"/>
            <a:ext cx="5881392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32240" y="1280180"/>
            <a:ext cx="17281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단어 벡터 기반으로 </a:t>
            </a:r>
            <a:r>
              <a:rPr lang="ko-KR" altLang="en-US" sz="1000" dirty="0" err="1">
                <a:latin typeface="나눔스퀘어OTF Bold" pitchFamily="34" charset="-127"/>
                <a:ea typeface="나눔스퀘어OTF Bold" pitchFamily="34" charset="-127"/>
              </a:rPr>
              <a:t>클러스터링한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 것과 같은 방법으로 해당 날짜의 날씨데이터를 더해 날씨를 기반으로 한번 더 </a:t>
            </a:r>
            <a:r>
              <a:rPr lang="ko-KR" altLang="en-US" sz="1000" dirty="0" err="1">
                <a:latin typeface="나눔스퀘어OTF Bold" pitchFamily="34" charset="-127"/>
                <a:ea typeface="나눔스퀘어OTF Bold" pitchFamily="34" charset="-127"/>
              </a:rPr>
              <a:t>클러스터링을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 수행함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23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69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2534989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05 / </a:t>
            </a: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서비스 구현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27584" y="1260322"/>
            <a:ext cx="7632848" cy="3449666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0112" y="1378683"/>
            <a:ext cx="2562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날씨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API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를 이용해 실시간 날씨정보를 가져옴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오늘의 최저기온과 최고기온을 더해서 </a:t>
            </a:r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2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로 나눈 평균기온 개체 생성</a:t>
            </a:r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en-US" altLang="ko-KR" sz="1000" dirty="0">
              <a:latin typeface="나눔스퀘어OTF Bold" pitchFamily="34" charset="-127"/>
              <a:ea typeface="나눔스퀘어OTF Bold" pitchFamily="34" charset="-127"/>
            </a:endParaRPr>
          </a:p>
          <a:p>
            <a:endParaRPr lang="ko-KR" altLang="en-US" sz="10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364088" y="886634"/>
            <a:ext cx="2874154" cy="373866"/>
            <a:chOff x="4211960" y="733896"/>
            <a:chExt cx="2874154" cy="373866"/>
          </a:xfrm>
        </p:grpSpPr>
        <p:sp>
          <p:nvSpPr>
            <p:cNvPr id="29" name="직사각형 28"/>
            <p:cNvSpPr/>
            <p:nvPr/>
          </p:nvSpPr>
          <p:spPr>
            <a:xfrm>
              <a:off x="4211960" y="931041"/>
              <a:ext cx="2874154" cy="176721"/>
            </a:xfrm>
            <a:prstGeom prst="rect">
              <a:avLst/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211960" y="733896"/>
              <a:ext cx="2874154" cy="373866"/>
            </a:xfrm>
            <a:prstGeom prst="roundRect">
              <a:avLst>
                <a:gd name="adj" fmla="val 46016"/>
              </a:avLst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58BF02-BCB4-4674-9686-05D71EC7EAFB}"/>
              </a:ext>
            </a:extLst>
          </p:cNvPr>
          <p:cNvSpPr txBox="1"/>
          <p:nvPr/>
        </p:nvSpPr>
        <p:spPr>
          <a:xfrm>
            <a:off x="5516839" y="941432"/>
            <a:ext cx="256865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날씨 </a:t>
            </a:r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API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로 실시간 평균기온 추출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34450F-9114-4A13-9095-0BB49777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8951"/>
            <a:ext cx="4631700" cy="32663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655840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2534989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STEP 05 / </a:t>
            </a: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서비스 구현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기</a:t>
            </a:r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27584" y="1260322"/>
            <a:ext cx="7632848" cy="3449666"/>
          </a:xfrm>
          <a:prstGeom prst="rect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364088" y="886634"/>
            <a:ext cx="2874154" cy="373866"/>
            <a:chOff x="4211960" y="733896"/>
            <a:chExt cx="2874154" cy="373866"/>
          </a:xfrm>
        </p:grpSpPr>
        <p:sp>
          <p:nvSpPr>
            <p:cNvPr id="29" name="직사각형 28"/>
            <p:cNvSpPr/>
            <p:nvPr/>
          </p:nvSpPr>
          <p:spPr>
            <a:xfrm>
              <a:off x="4211960" y="931041"/>
              <a:ext cx="2874154" cy="176721"/>
            </a:xfrm>
            <a:prstGeom prst="rect">
              <a:avLst/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211960" y="733896"/>
              <a:ext cx="2874154" cy="373866"/>
            </a:xfrm>
            <a:prstGeom prst="roundRect">
              <a:avLst>
                <a:gd name="adj" fmla="val 46016"/>
              </a:avLst>
            </a:prstGeom>
            <a:gradFill flip="none" rotWithShape="1">
              <a:gsLst>
                <a:gs pos="0">
                  <a:srgbClr val="CDEBD3"/>
                </a:gs>
                <a:gs pos="100000">
                  <a:srgbClr val="A6DEDB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58BF02-BCB4-4674-9686-05D71EC7EAFB}"/>
              </a:ext>
            </a:extLst>
          </p:cNvPr>
          <p:cNvSpPr txBox="1"/>
          <p:nvPr/>
        </p:nvSpPr>
        <p:spPr>
          <a:xfrm>
            <a:off x="5580112" y="941432"/>
            <a:ext cx="254300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군집 안에서 스타일 랜덤 추천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08"/>
          <a:stretch/>
        </p:blipFill>
        <p:spPr bwMode="auto">
          <a:xfrm>
            <a:off x="911923" y="1275606"/>
            <a:ext cx="2939997" cy="304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75607"/>
            <a:ext cx="3935477" cy="304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44008" y="4304355"/>
            <a:ext cx="3813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OTF Bold" pitchFamily="34" charset="-127"/>
                <a:ea typeface="나눔스퀘어OTF Bold" pitchFamily="34" charset="-127"/>
              </a:rPr>
              <a:t># 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상의 하의 각각 평균기온이 속한 클러스터 내에서 랜덤으로 추출하여 입력한 스타일에 맞는 이미지 </a:t>
            </a:r>
            <a:r>
              <a:rPr lang="en-US" altLang="ko-KR" sz="1000" dirty="0" err="1">
                <a:latin typeface="나눔스퀘어OTF Bold" pitchFamily="34" charset="-127"/>
                <a:ea typeface="나눔스퀘어OTF Bold" pitchFamily="34" charset="-127"/>
              </a:rPr>
              <a:t>url</a:t>
            </a:r>
            <a:r>
              <a:rPr lang="ko-KR" altLang="en-US" sz="1000" dirty="0">
                <a:latin typeface="나눔스퀘어OTF Bold" pitchFamily="34" charset="-127"/>
                <a:ea typeface="나눔스퀘어OTF Bold" pitchFamily="34" charset="-127"/>
              </a:rPr>
              <a:t>을 통해 웹 브라우저 팝업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25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392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5982959" y="762313"/>
            <a:ext cx="3618874" cy="3618874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AA77FB-3356-4AC4-9BE5-E7CF65D9ACBC}"/>
              </a:ext>
            </a:extLst>
          </p:cNvPr>
          <p:cNvSpPr txBox="1"/>
          <p:nvPr/>
        </p:nvSpPr>
        <p:spPr>
          <a:xfrm>
            <a:off x="5450968" y="2735521"/>
            <a:ext cx="99610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3.1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결과물 실행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34F120-CE18-4533-AAB2-63EF77915113}"/>
              </a:ext>
            </a:extLst>
          </p:cNvPr>
          <p:cNvSpPr txBox="1"/>
          <p:nvPr/>
        </p:nvSpPr>
        <p:spPr>
          <a:xfrm>
            <a:off x="5450967" y="2919910"/>
            <a:ext cx="861454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3.2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활용방안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5450967" y="2211218"/>
            <a:ext cx="1060227" cy="30008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ko-KR" altLang="en-US" sz="1500" dirty="0">
                <a:latin typeface="나눔스퀘어OTF ExtraBold" pitchFamily="34" charset="-127"/>
                <a:ea typeface="나눔스퀘어OTF ExtraBold" pitchFamily="34" charset="-127"/>
              </a:rPr>
              <a:t>최종 결과물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2292455" y="1382964"/>
            <a:ext cx="2523768" cy="2377574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15000" dirty="0">
                <a:gradFill>
                  <a:gsLst>
                    <a:gs pos="0">
                      <a:srgbClr val="4AB861"/>
                    </a:gs>
                    <a:gs pos="100000">
                      <a:srgbClr val="67C7C3"/>
                    </a:gs>
                  </a:gsLst>
                  <a:lin ang="18900000" scaled="1"/>
                </a:gradFill>
                <a:latin typeface="나눔스퀘어OTF ExtraBold" pitchFamily="34" charset="-127"/>
                <a:ea typeface="나눔스퀘어OTF ExtraBold" pitchFamily="34" charset="-127"/>
              </a:rPr>
              <a:t>03</a:t>
            </a:r>
            <a:endParaRPr lang="ko-KR" altLang="en-US" sz="15000" dirty="0">
              <a:gradFill>
                <a:gsLst>
                  <a:gs pos="0">
                    <a:srgbClr val="4AB861"/>
                  </a:gs>
                  <a:gs pos="100000">
                    <a:srgbClr val="67C7C3"/>
                  </a:gs>
                </a:gsLst>
                <a:lin ang="18900000" scaled="1"/>
              </a:gra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8157247" y="191932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253465" y="94687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E7A16-E40D-4D82-A99F-5D6C2E4FA2B7}"/>
              </a:ext>
            </a:extLst>
          </p:cNvPr>
          <p:cNvSpPr txBox="1"/>
          <p:nvPr/>
        </p:nvSpPr>
        <p:spPr>
          <a:xfrm>
            <a:off x="5450968" y="3104299"/>
            <a:ext cx="755656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3.3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3451276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E49394F-AF40-473F-9C5A-C420148CD202}"/>
              </a:ext>
            </a:extLst>
          </p:cNvPr>
          <p:cNvSpPr/>
          <p:nvPr/>
        </p:nvSpPr>
        <p:spPr>
          <a:xfrm>
            <a:off x="5940152" y="1491630"/>
            <a:ext cx="2304256" cy="2304256"/>
          </a:xfrm>
          <a:prstGeom prst="ellipse">
            <a:avLst/>
          </a:prstGeom>
          <a:gradFill flip="none" rotWithShape="1">
            <a:gsLst>
              <a:gs pos="0">
                <a:srgbClr val="CDEBD3"/>
              </a:gs>
              <a:gs pos="100000">
                <a:srgbClr val="A6DED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1246175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결과물 실행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5B4BDBB-07AA-48F4-9DDE-631EA6F25F41}"/>
              </a:ext>
            </a:extLst>
          </p:cNvPr>
          <p:cNvSpPr/>
          <p:nvPr/>
        </p:nvSpPr>
        <p:spPr>
          <a:xfrm>
            <a:off x="-720587" y="2263663"/>
            <a:ext cx="3816424" cy="3816424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256078" y="2376363"/>
            <a:ext cx="154425" cy="154425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0" y="1128721"/>
            <a:ext cx="4035351" cy="226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9"/>
          <a:stretch/>
        </p:blipFill>
        <p:spPr bwMode="auto">
          <a:xfrm>
            <a:off x="1187625" y="2453576"/>
            <a:ext cx="4143754" cy="220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166B42-552F-4B18-9E69-6859873C2AF5}"/>
              </a:ext>
            </a:extLst>
          </p:cNvPr>
          <p:cNvSpPr txBox="1"/>
          <p:nvPr/>
        </p:nvSpPr>
        <p:spPr>
          <a:xfrm>
            <a:off x="6119414" y="2197990"/>
            <a:ext cx="1945729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코드를 실행하면 날씨 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API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에서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오늘의 날씨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서울 기준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)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를 가져와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클러스터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내에서 상의와 하의 이미지를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정상적으로 출력하여 코디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추천</a:t>
            </a: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27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774895"/>
            <a:ext cx="6336704" cy="24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5331379" y="720262"/>
            <a:ext cx="523220" cy="29873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65C36E"/>
                </a:solidFill>
                <a:latin typeface="나눔스퀘어OTF ExtraBold" pitchFamily="34" charset="-127"/>
                <a:ea typeface="나눔스퀘어OTF ExtraBold" pitchFamily="34" charset="-127"/>
              </a:rPr>
              <a:t>캐주얼</a:t>
            </a:r>
            <a:endParaRPr lang="ko-KR" altLang="en-US" sz="1100" dirty="0">
              <a:solidFill>
                <a:srgbClr val="65C36E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032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273296" y="3424069"/>
            <a:ext cx="954887" cy="216024"/>
          </a:xfrm>
          <a:prstGeom prst="rect">
            <a:avLst/>
          </a:prstGeom>
          <a:solidFill>
            <a:srgbClr val="B7FFCA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88224" y="3219822"/>
            <a:ext cx="791686" cy="216024"/>
          </a:xfrm>
          <a:prstGeom prst="rect">
            <a:avLst/>
          </a:prstGeom>
          <a:solidFill>
            <a:srgbClr val="B7FFCA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1246175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결과물 실행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5B4BDBB-07AA-48F4-9DDE-631EA6F25F41}"/>
              </a:ext>
            </a:extLst>
          </p:cNvPr>
          <p:cNvSpPr/>
          <p:nvPr/>
        </p:nvSpPr>
        <p:spPr>
          <a:xfrm>
            <a:off x="4860032" y="810667"/>
            <a:ext cx="3816424" cy="3816424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256078" y="2376363"/>
            <a:ext cx="154425" cy="154425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pic>
        <p:nvPicPr>
          <p:cNvPr id="1026" name="Picture 2" descr="E:\0525추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31590"/>
            <a:ext cx="2234468" cy="34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166B42-552F-4B18-9E69-6859873C2AF5}"/>
              </a:ext>
            </a:extLst>
          </p:cNvPr>
          <p:cNvSpPr txBox="1"/>
          <p:nvPr/>
        </p:nvSpPr>
        <p:spPr>
          <a:xfrm>
            <a:off x="5237695" y="2463315"/>
            <a:ext cx="3061098" cy="123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최고 기온</a:t>
            </a:r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/ 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최저 기온 </a:t>
            </a:r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: 32° / 17</a:t>
            </a:r>
            <a:r>
              <a:rPr lang="en-US" altLang="ko-KR" sz="1400" dirty="0">
                <a:latin typeface="Vivaldi" panose="03020602050506090804" pitchFamily="66" charset="0"/>
                <a:ea typeface="나눔스퀘어OTF ExtraBold" pitchFamily="34" charset="-127"/>
              </a:rPr>
              <a:t>°</a:t>
            </a:r>
            <a:endParaRPr lang="en-US" altLang="ko-KR" sz="1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평균기온 </a:t>
            </a:r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: 24.5</a:t>
            </a:r>
            <a:r>
              <a:rPr lang="en-US" altLang="ko-KR" sz="1400" dirty="0">
                <a:latin typeface="Vivaldi" panose="03020602050506090804" pitchFamily="66" charset="0"/>
                <a:ea typeface="나눔스퀘어OTF ExtraBold" pitchFamily="34" charset="-127"/>
              </a:rPr>
              <a:t>°</a:t>
            </a:r>
            <a:endParaRPr lang="en-US" altLang="ko-KR" sz="140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초여름 날씨지만 일교차가 크기 때문에 반팔보다 살짝 긴 </a:t>
            </a:r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5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부 </a:t>
            </a:r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크롭티에</a:t>
            </a:r>
            <a:endParaRPr lang="en-US" altLang="ko-KR" sz="140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데님 반바지를 매치하면 굿</a:t>
            </a:r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!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28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66B42-552F-4B18-9E69-6859873C2AF5}"/>
              </a:ext>
            </a:extLst>
          </p:cNvPr>
          <p:cNvSpPr txBox="1"/>
          <p:nvPr/>
        </p:nvSpPr>
        <p:spPr>
          <a:xfrm>
            <a:off x="5849361" y="1663870"/>
            <a:ext cx="3061098" cy="33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ko-KR" altLang="en-US" sz="2000">
                <a:latin typeface="나눔스퀘어OTF ExtraBold" pitchFamily="34" charset="-127"/>
                <a:ea typeface="나눔스퀘어OTF ExtraBold" pitchFamily="34" charset="-127"/>
              </a:rPr>
              <a:t>오늘의 추천 코디</a:t>
            </a:r>
            <a:endParaRPr lang="en-US" altLang="ko-KR" sz="20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25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3559308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활용 방안</a:t>
            </a: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-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카카오 오븐을 이용한 </a:t>
            </a:r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프로토타입</a:t>
            </a:r>
            <a:endParaRPr lang="ko-KR" altLang="en-US" sz="14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368594" y="1317320"/>
            <a:ext cx="1717639" cy="3265263"/>
            <a:chOff x="5368594" y="1317320"/>
            <a:chExt cx="1863036" cy="3541666"/>
          </a:xfrm>
        </p:grpSpPr>
        <p:pic>
          <p:nvPicPr>
            <p:cNvPr id="35" name="Picture 4" descr="E:\아이폰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594" y="1317320"/>
              <a:ext cx="1863036" cy="354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Jang\passionPeople\passion_people\02_회원가입 화면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1779662"/>
              <a:ext cx="1584176" cy="266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모서리가 둥근 직사각형 24"/>
          <p:cNvSpPr/>
          <p:nvPr/>
        </p:nvSpPr>
        <p:spPr>
          <a:xfrm>
            <a:off x="5806150" y="4659982"/>
            <a:ext cx="840832" cy="298802"/>
          </a:xfrm>
          <a:prstGeom prst="roundRect">
            <a:avLst/>
          </a:prstGeom>
          <a:solidFill>
            <a:srgbClr val="9CD8A2"/>
          </a:solidFill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96137" y="4681561"/>
            <a:ext cx="85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로그인 화면</a:t>
            </a: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93559" y="1347614"/>
            <a:ext cx="1701703" cy="3234969"/>
            <a:chOff x="1912210" y="1295351"/>
            <a:chExt cx="1863036" cy="3541666"/>
          </a:xfrm>
        </p:grpSpPr>
        <p:pic>
          <p:nvPicPr>
            <p:cNvPr id="34" name="Picture 4" descr="E:\아이폰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210" y="1295351"/>
              <a:ext cx="1863036" cy="354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Jang\passionPeople\passion_people\01_어플 첫 실행시 화면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752" y="1835518"/>
              <a:ext cx="1503161" cy="2505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모서리가 둥근 직사각형 22"/>
          <p:cNvSpPr/>
          <p:nvPr/>
        </p:nvSpPr>
        <p:spPr>
          <a:xfrm>
            <a:off x="2562377" y="4649212"/>
            <a:ext cx="840832" cy="298802"/>
          </a:xfrm>
          <a:prstGeom prst="roundRect">
            <a:avLst/>
          </a:prstGeom>
          <a:solidFill>
            <a:srgbClr val="9CD8A2"/>
          </a:solidFill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55775" y="4671655"/>
            <a:ext cx="8474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처음 화면</a:t>
            </a: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7631" y="936546"/>
            <a:ext cx="8424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날씨기반 옷 추천 알고리즘을 이용한 </a:t>
            </a:r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어플을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 만들어 사용자가 매일 아침 간편하게 옷을 고르도록 도움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306604" y="1039408"/>
            <a:ext cx="102054" cy="10205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29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16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5982959" y="762313"/>
            <a:ext cx="3618874" cy="3618874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AA77FB-3356-4AC4-9BE5-E7CF65D9ACBC}"/>
              </a:ext>
            </a:extLst>
          </p:cNvPr>
          <p:cNvSpPr txBox="1"/>
          <p:nvPr/>
        </p:nvSpPr>
        <p:spPr>
          <a:xfrm>
            <a:off x="5450968" y="2735521"/>
            <a:ext cx="1024961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0.1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팀 이름 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34F120-CE18-4533-AAB2-63EF77915113}"/>
              </a:ext>
            </a:extLst>
          </p:cNvPr>
          <p:cNvSpPr txBox="1"/>
          <p:nvPr/>
        </p:nvSpPr>
        <p:spPr>
          <a:xfrm>
            <a:off x="5450967" y="2919910"/>
            <a:ext cx="890308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0.2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팀원 소개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5450967" y="2211218"/>
            <a:ext cx="885499" cy="30008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ko-KR" altLang="en-US" sz="1500" dirty="0">
                <a:latin typeface="나눔스퀘어OTF ExtraBold" pitchFamily="34" charset="-127"/>
                <a:ea typeface="나눔스퀘어OTF ExtraBold" pitchFamily="34" charset="-127"/>
              </a:rPr>
              <a:t>팀원 소개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2292455" y="1382964"/>
            <a:ext cx="2523768" cy="2377574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15000" dirty="0">
                <a:gradFill>
                  <a:gsLst>
                    <a:gs pos="0">
                      <a:srgbClr val="4AB861"/>
                    </a:gs>
                    <a:gs pos="100000">
                      <a:srgbClr val="67C7C3"/>
                    </a:gs>
                  </a:gsLst>
                  <a:lin ang="18900000" scaled="1"/>
                </a:gradFill>
                <a:latin typeface="나눔스퀘어OTF ExtraBold" pitchFamily="34" charset="-127"/>
                <a:ea typeface="나눔스퀘어OTF ExtraBold" pitchFamily="34" charset="-127"/>
              </a:rPr>
              <a:t>00</a:t>
            </a:r>
            <a:endParaRPr lang="ko-KR" altLang="en-US" sz="15000" dirty="0">
              <a:gradFill>
                <a:gsLst>
                  <a:gs pos="0">
                    <a:srgbClr val="4AB861"/>
                  </a:gs>
                  <a:gs pos="100000">
                    <a:srgbClr val="67C7C3"/>
                  </a:gs>
                </a:gsLst>
                <a:lin ang="18900000" scaled="1"/>
              </a:gra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8157247" y="191932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253465" y="94687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878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1742536" y="4443958"/>
            <a:ext cx="840832" cy="298802"/>
          </a:xfrm>
          <a:prstGeom prst="roundRect">
            <a:avLst/>
          </a:prstGeom>
          <a:solidFill>
            <a:srgbClr val="9CD8A2"/>
          </a:solidFill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1036181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활용 방안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83968" y="4443958"/>
            <a:ext cx="840832" cy="298802"/>
          </a:xfrm>
          <a:prstGeom prst="roundRect">
            <a:avLst/>
          </a:prstGeom>
          <a:solidFill>
            <a:srgbClr val="9CD8A2"/>
          </a:solidFill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74485" y="4466401"/>
            <a:ext cx="10158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추천화면</a:t>
            </a: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794153" y="1021611"/>
            <a:ext cx="1785959" cy="3266004"/>
            <a:chOff x="3603881" y="1059582"/>
            <a:chExt cx="1863036" cy="3541666"/>
          </a:xfrm>
        </p:grpSpPr>
        <p:pic>
          <p:nvPicPr>
            <p:cNvPr id="38" name="Picture 4" descr="E:\아이폰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881" y="1059582"/>
              <a:ext cx="1863036" cy="354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C:\Users\Jang\passionPeople\passion_people\04_옷 추천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399" y="1570415"/>
              <a:ext cx="151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1291193" y="1045576"/>
            <a:ext cx="1689063" cy="3210939"/>
            <a:chOff x="1132502" y="1033142"/>
            <a:chExt cx="1863036" cy="3541666"/>
          </a:xfrm>
        </p:grpSpPr>
        <p:pic>
          <p:nvPicPr>
            <p:cNvPr id="8" name="Picture 4" descr="E:\아이폰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502" y="1033142"/>
              <a:ext cx="1863036" cy="354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Jang\passionPeople\passion_people\03_홈화면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020" y="1570415"/>
              <a:ext cx="151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1827985" y="4452376"/>
            <a:ext cx="10158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선택화면</a:t>
            </a: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300192" y="1002148"/>
            <a:ext cx="1734751" cy="3297794"/>
            <a:chOff x="6134407" y="1059582"/>
            <a:chExt cx="1863036" cy="3541666"/>
          </a:xfrm>
        </p:grpSpPr>
        <p:pic>
          <p:nvPicPr>
            <p:cNvPr id="39" name="Picture 4" descr="E:\아이폰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4407" y="1059582"/>
              <a:ext cx="1863036" cy="354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Users\Jang\passionPeople\passion_people\05_내 옷장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925" y="1570415"/>
              <a:ext cx="1512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모서리가 둥근 직사각형 34"/>
          <p:cNvSpPr/>
          <p:nvPr/>
        </p:nvSpPr>
        <p:spPr>
          <a:xfrm>
            <a:off x="6732240" y="4433188"/>
            <a:ext cx="840832" cy="298802"/>
          </a:xfrm>
          <a:prstGeom prst="roundRect">
            <a:avLst/>
          </a:prstGeom>
          <a:solidFill>
            <a:srgbClr val="9CD8A2"/>
          </a:solidFill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77473" y="4431973"/>
            <a:ext cx="795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내 옷장</a:t>
            </a: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30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142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1036181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활용 방안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46369" y="1619668"/>
            <a:ext cx="2160000" cy="1800000"/>
            <a:chOff x="1399130" y="1827196"/>
            <a:chExt cx="2160000" cy="1800000"/>
          </a:xfrm>
        </p:grpSpPr>
        <p:sp>
          <p:nvSpPr>
            <p:cNvPr id="2" name="직사각형 1"/>
            <p:cNvSpPr/>
            <p:nvPr/>
          </p:nvSpPr>
          <p:spPr>
            <a:xfrm>
              <a:off x="1399130" y="1827196"/>
              <a:ext cx="2160000" cy="1800000"/>
            </a:xfrm>
            <a:prstGeom prst="rect">
              <a:avLst/>
            </a:prstGeom>
            <a:solidFill>
              <a:srgbClr val="E6F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166B42-552F-4B18-9E69-6859873C2AF5}"/>
                </a:ext>
              </a:extLst>
            </p:cNvPr>
            <p:cNvSpPr txBox="1"/>
            <p:nvPr/>
          </p:nvSpPr>
          <p:spPr>
            <a:xfrm>
              <a:off x="1473924" y="1995686"/>
              <a:ext cx="2017955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옷 추천 알고리즘을 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 algn="just"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어플리케이션에 적용하여 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 algn="just"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패션 테러리스트들도 날씨에 맞는 최신 </a:t>
              </a:r>
              <a:r>
                <a:rPr lang="ko-KR" altLang="en-US" sz="1050" dirty="0" err="1">
                  <a:latin typeface="나눔스퀘어OTF ExtraBold" pitchFamily="34" charset="-127"/>
                  <a:ea typeface="나눔스퀘어OTF ExtraBold" pitchFamily="34" charset="-127"/>
                </a:rPr>
                <a:t>트렌드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 패션을 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 algn="just"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따라가는 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 algn="just">
                <a:lnSpc>
                  <a:spcPts val="1400"/>
                </a:lnSpc>
              </a:pPr>
              <a:r>
                <a:rPr lang="en-US" altLang="ko-KR" sz="1050" dirty="0">
                  <a:solidFill>
                    <a:srgbClr val="FF0000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fashion people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이 될 수 있다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 algn="just">
                <a:lnSpc>
                  <a:spcPts val="1400"/>
                </a:lnSpc>
              </a:pPr>
              <a:endParaRPr lang="ko-KR" altLang="en-US" sz="10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166B42-552F-4B18-9E69-6859873C2AF5}"/>
              </a:ext>
            </a:extLst>
          </p:cNvPr>
          <p:cNvSpPr txBox="1"/>
          <p:nvPr/>
        </p:nvSpPr>
        <p:spPr>
          <a:xfrm>
            <a:off x="6156176" y="1037211"/>
            <a:ext cx="2088231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ko-KR" sz="1200" b="1" dirty="0">
                <a:solidFill>
                  <a:srgbClr val="65C36E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</a:p>
          <a:p>
            <a:pPr algn="ctr">
              <a:lnSpc>
                <a:spcPts val="1400"/>
              </a:lnSpc>
            </a:pPr>
            <a:r>
              <a:rPr lang="ko-KR" altLang="en-US" sz="1050" b="1" dirty="0" err="1">
                <a:latin typeface="나눔스퀘어OTF ExtraBold" pitchFamily="34" charset="-127"/>
                <a:ea typeface="나눔스퀘어OTF ExtraBold" pitchFamily="34" charset="-127"/>
              </a:rPr>
              <a:t>어플</a:t>
            </a:r>
            <a:r>
              <a:rPr lang="ko-KR" altLang="en-US" sz="1050" b="1" dirty="0">
                <a:latin typeface="나눔스퀘어OTF ExtraBold" pitchFamily="34" charset="-127"/>
                <a:ea typeface="나눔스퀘어OTF ExtraBold" pitchFamily="34" charset="-127"/>
              </a:rPr>
              <a:t> 사용 설명서</a:t>
            </a:r>
            <a:endParaRPr lang="en-US" altLang="ko-KR" sz="1050" b="1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algn="just">
              <a:lnSpc>
                <a:spcPts val="1400"/>
              </a:lnSpc>
            </a:pP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algn="just">
              <a:lnSpc>
                <a:spcPts val="1400"/>
              </a:lnSpc>
            </a:pP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marL="228600" indent="-228600" algn="just">
              <a:lnSpc>
                <a:spcPts val="1400"/>
              </a:lnSpc>
              <a:buAutoNum type="arabicPeriod"/>
            </a:pPr>
            <a:r>
              <a:rPr lang="ko-KR" altLang="en-US" sz="1050" dirty="0" err="1">
                <a:latin typeface="나눔스퀘어OTF ExtraBold" pitchFamily="34" charset="-127"/>
                <a:ea typeface="나눔스퀘어OTF ExtraBold" pitchFamily="34" charset="-127"/>
              </a:rPr>
              <a:t>어플을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 켠다</a:t>
            </a: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marL="228600" indent="-228600" algn="just">
              <a:lnSpc>
                <a:spcPts val="1400"/>
              </a:lnSpc>
              <a:buAutoNum type="arabicPeriod"/>
            </a:pP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marL="228600" indent="-228600" algn="just">
              <a:lnSpc>
                <a:spcPts val="1400"/>
              </a:lnSpc>
              <a:buAutoNum type="arabicPeriod"/>
            </a:pP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원하는 스타일을 선택한다</a:t>
            </a: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marL="228600" indent="-228600" algn="just">
              <a:lnSpc>
                <a:spcPts val="1400"/>
              </a:lnSpc>
              <a:buAutoNum type="arabicPeriod"/>
            </a:pP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marL="228600" indent="-228600" algn="just">
              <a:lnSpc>
                <a:spcPts val="1400"/>
              </a:lnSpc>
              <a:buAutoNum type="arabicPeriod"/>
            </a:pP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‘</a:t>
            </a:r>
            <a:r>
              <a:rPr lang="ko-KR" altLang="en-US" sz="1050" dirty="0" err="1">
                <a:latin typeface="나눔스퀘어OTF ExtraBold" pitchFamily="34" charset="-127"/>
                <a:ea typeface="나눔스퀘어OTF ExtraBold" pitchFamily="34" charset="-127"/>
              </a:rPr>
              <a:t>추천받기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’ 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버튼을 누른다</a:t>
            </a: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marL="228600" indent="-228600" algn="just">
              <a:lnSpc>
                <a:spcPts val="1400"/>
              </a:lnSpc>
              <a:buAutoNum type="arabicPeriod"/>
            </a:pP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marL="228600" indent="-228600" algn="just">
              <a:lnSpc>
                <a:spcPts val="1400"/>
              </a:lnSpc>
              <a:buAutoNum type="arabicPeriod"/>
            </a:pP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옷을 입고 나가서 기분 좋은 날씨와 사람들의 시선을   즐긴다</a:t>
            </a: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marL="228600" indent="-228600" algn="just">
              <a:lnSpc>
                <a:spcPts val="1400"/>
              </a:lnSpc>
              <a:buAutoNum type="arabicPeriod"/>
            </a:pP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marL="228600" indent="-228600" algn="just">
              <a:lnSpc>
                <a:spcPts val="1400"/>
              </a:lnSpc>
              <a:buAutoNum type="arabicPeriod"/>
            </a:pP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마음에 드는 </a:t>
            </a:r>
            <a:r>
              <a:rPr lang="ko-KR" altLang="en-US" sz="1050" dirty="0" err="1">
                <a:latin typeface="나눔스퀘어OTF ExtraBold" pitchFamily="34" charset="-127"/>
                <a:ea typeface="나눔스퀘어OTF ExtraBold" pitchFamily="34" charset="-127"/>
              </a:rPr>
              <a:t>코디는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“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내 옷장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”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에 저장해놨다가 다음에 또 입는다</a:t>
            </a:r>
            <a:endParaRPr lang="en-US" altLang="ko-KR" sz="1050" dirty="0">
              <a:latin typeface="나눔스퀘어OTF ExtraBold" pitchFamily="34" charset="-127"/>
              <a:ea typeface="나눔스퀘어OTF ExtraBold" pitchFamily="34" charset="-127"/>
            </a:endParaRPr>
          </a:p>
          <a:p>
            <a:pPr algn="just">
              <a:lnSpc>
                <a:spcPts val="1400"/>
              </a:lnSpc>
            </a:pPr>
            <a:endParaRPr lang="ko-KR" altLang="en-US" sz="10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344742" y="2787774"/>
            <a:ext cx="2160000" cy="1800000"/>
            <a:chOff x="1399130" y="1827196"/>
            <a:chExt cx="2160000" cy="1800000"/>
          </a:xfrm>
        </p:grpSpPr>
        <p:sp>
          <p:nvSpPr>
            <p:cNvPr id="27" name="직사각형 26"/>
            <p:cNvSpPr/>
            <p:nvPr/>
          </p:nvSpPr>
          <p:spPr>
            <a:xfrm>
              <a:off x="1399130" y="1827196"/>
              <a:ext cx="2160000" cy="1800000"/>
            </a:xfrm>
            <a:prstGeom prst="rect">
              <a:avLst/>
            </a:prstGeom>
            <a:solidFill>
              <a:srgbClr val="E6FF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166B42-552F-4B18-9E69-6859873C2AF5}"/>
                </a:ext>
              </a:extLst>
            </p:cNvPr>
            <p:cNvSpPr txBox="1"/>
            <p:nvPr/>
          </p:nvSpPr>
          <p:spPr>
            <a:xfrm>
              <a:off x="1484839" y="2321957"/>
              <a:ext cx="2017955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매일 아침 옷을 고르는데 지친 </a:t>
              </a:r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10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대</a:t>
              </a:r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~ 30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대 남녀가 고민 없이 가장 멋지고 날씨에 딱 맞는  옷을 고를 수 있다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pic>
        <p:nvPicPr>
          <p:cNvPr id="3074" name="Picture 2" descr="C:\Users\s\Downloads\smartph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294462"/>
            <a:ext cx="4536504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31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72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768480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한계점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575A62-3BB8-4C9D-A4EA-F683377271B5}"/>
              </a:ext>
            </a:extLst>
          </p:cNvPr>
          <p:cNvGrpSpPr/>
          <p:nvPr/>
        </p:nvGrpSpPr>
        <p:grpSpPr>
          <a:xfrm>
            <a:off x="611561" y="1704970"/>
            <a:ext cx="2409203" cy="1635715"/>
            <a:chOff x="5868958" y="900316"/>
            <a:chExt cx="3212264" cy="21809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166B42-552F-4B18-9E69-6859873C2AF5}"/>
                </a:ext>
              </a:extLst>
            </p:cNvPr>
            <p:cNvSpPr txBox="1"/>
            <p:nvPr/>
          </p:nvSpPr>
          <p:spPr>
            <a:xfrm>
              <a:off x="5887619" y="1521867"/>
              <a:ext cx="3193603" cy="1559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현존하는 어플리케이션과 </a:t>
              </a:r>
              <a:r>
                <a:rPr lang="ko-KR" altLang="en-US" sz="1050" dirty="0" err="1">
                  <a:latin typeface="나눔스퀘어OTF ExtraBold" pitchFamily="34" charset="-127"/>
                  <a:ea typeface="나눔스퀘어OTF ExtraBold" pitchFamily="34" charset="-127"/>
                </a:rPr>
                <a:t>차별점을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 주기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위해 날씨 데이터에서 평균 기온</a:t>
              </a:r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, 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일교차</a:t>
              </a:r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,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강수</a:t>
              </a:r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, 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바람 등 다양한 변수를 사용하려 </a:t>
              </a:r>
              <a:r>
                <a:rPr lang="ko-KR" altLang="en-US" sz="1050" dirty="0" err="1">
                  <a:latin typeface="나눔스퀘어OTF ExtraBold" pitchFamily="34" charset="-127"/>
                  <a:ea typeface="나눔스퀘어OTF ExtraBold" pitchFamily="34" charset="-127"/>
                </a:rPr>
                <a:t>했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 err="1">
                  <a:latin typeface="나눔스퀘어OTF ExtraBold" pitchFamily="34" charset="-127"/>
                  <a:ea typeface="나눔스퀘어OTF ExtraBold" pitchFamily="34" charset="-127"/>
                </a:rPr>
                <a:t>으나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 </a:t>
              </a:r>
              <a:r>
                <a:rPr lang="ko-KR" altLang="en-US" sz="1050" dirty="0" err="1">
                  <a:latin typeface="나눔스퀘어OTF ExtraBold" pitchFamily="34" charset="-127"/>
                  <a:ea typeface="나눔스퀘어OTF ExtraBold" pitchFamily="34" charset="-127"/>
                </a:rPr>
                <a:t>결측치가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 많아 활용할 수 있는 </a:t>
              </a:r>
              <a:r>
                <a:rPr lang="ko-KR" altLang="en-US" sz="1050" dirty="0" err="1">
                  <a:latin typeface="나눔스퀘어OTF ExtraBold" pitchFamily="34" charset="-127"/>
                  <a:ea typeface="나눔스퀘어OTF ExtraBold" pitchFamily="34" charset="-127"/>
                </a:rPr>
                <a:t>데이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터 양이 줄어들어 평균기온 변수만 사용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할 수 밖에 없었음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83ACD9-8DF7-42DA-9A87-02FE400C2EC0}"/>
                </a:ext>
              </a:extLst>
            </p:cNvPr>
            <p:cNvSpPr txBox="1"/>
            <p:nvPr/>
          </p:nvSpPr>
          <p:spPr>
            <a:xfrm>
              <a:off x="5868958" y="900316"/>
              <a:ext cx="669414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4AB86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01</a:t>
              </a:r>
              <a:endParaRPr lang="ko-KR" altLang="en-US" sz="2000" dirty="0">
                <a:solidFill>
                  <a:srgbClr val="4AB86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28A5574-D266-4E69-95E9-E17721F748AC}"/>
                </a:ext>
              </a:extLst>
            </p:cNvPr>
            <p:cNvSpPr/>
            <p:nvPr/>
          </p:nvSpPr>
          <p:spPr>
            <a:xfrm>
              <a:off x="6515285" y="946483"/>
              <a:ext cx="2366456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나눔스퀘어OTF ExtraBold" pitchFamily="34" charset="-127"/>
                  <a:ea typeface="나눔스퀘어OTF ExtraBold" pitchFamily="34" charset="-127"/>
                </a:rPr>
                <a:t>한정된 날씨 데이터</a:t>
              </a: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3230745" y="1905025"/>
            <a:ext cx="0" cy="1331200"/>
          </a:xfrm>
          <a:prstGeom prst="line">
            <a:avLst/>
          </a:prstGeom>
          <a:ln>
            <a:solidFill>
              <a:srgbClr val="A5D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A575A62-3BB8-4C9D-A4EA-F683377271B5}"/>
              </a:ext>
            </a:extLst>
          </p:cNvPr>
          <p:cNvGrpSpPr/>
          <p:nvPr/>
        </p:nvGrpSpPr>
        <p:grpSpPr>
          <a:xfrm>
            <a:off x="3347864" y="1704970"/>
            <a:ext cx="2445542" cy="1456179"/>
            <a:chOff x="5868958" y="900316"/>
            <a:chExt cx="3260717" cy="194156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166B42-552F-4B18-9E69-6859873C2AF5}"/>
                </a:ext>
              </a:extLst>
            </p:cNvPr>
            <p:cNvSpPr txBox="1"/>
            <p:nvPr/>
          </p:nvSpPr>
          <p:spPr>
            <a:xfrm>
              <a:off x="5887623" y="1521867"/>
              <a:ext cx="3232076" cy="1320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태그의 </a:t>
              </a:r>
              <a:r>
                <a:rPr lang="ko-KR" altLang="en-US" sz="1050" dirty="0" err="1">
                  <a:latin typeface="나눔스퀘어OTF ExtraBold" pitchFamily="34" charset="-127"/>
                  <a:ea typeface="나눔스퀘어OTF ExtraBold" pitchFamily="34" charset="-127"/>
                </a:rPr>
                <a:t>유사도를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 파악하기 위해 </a:t>
              </a:r>
              <a:r>
                <a:rPr lang="ko-KR" altLang="en-US" sz="1050" dirty="0" err="1">
                  <a:latin typeface="나눔스퀘어OTF ExtraBold" pitchFamily="34" charset="-127"/>
                  <a:ea typeface="나눔스퀘어OTF ExtraBold" pitchFamily="34" charset="-127"/>
                </a:rPr>
                <a:t>구글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 번역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패키지를 사용하여 영어로 번역하려 </a:t>
              </a:r>
              <a:r>
                <a:rPr lang="ko-KR" altLang="en-US" sz="1050" dirty="0" err="1">
                  <a:latin typeface="나눔스퀘어OTF ExtraBold" pitchFamily="34" charset="-127"/>
                  <a:ea typeface="나눔스퀘어OTF ExtraBold" pitchFamily="34" charset="-127"/>
                </a:rPr>
                <a:t>했으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나 잦은 오류로 인해 한글 데이터로 군집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분석을 실행하여 군집 분석의 정확도</a:t>
              </a:r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 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측면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에서 한계가 있음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83ACD9-8DF7-42DA-9A87-02FE400C2EC0}"/>
                </a:ext>
              </a:extLst>
            </p:cNvPr>
            <p:cNvSpPr txBox="1"/>
            <p:nvPr/>
          </p:nvSpPr>
          <p:spPr>
            <a:xfrm>
              <a:off x="5868958" y="900316"/>
              <a:ext cx="669413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4AB86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02</a:t>
              </a:r>
              <a:endParaRPr lang="ko-KR" altLang="en-US" sz="2000" dirty="0">
                <a:solidFill>
                  <a:srgbClr val="4AB86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28A5574-D266-4E69-95E9-E17721F748AC}"/>
                </a:ext>
              </a:extLst>
            </p:cNvPr>
            <p:cNvSpPr/>
            <p:nvPr/>
          </p:nvSpPr>
          <p:spPr>
            <a:xfrm>
              <a:off x="6515289" y="946483"/>
              <a:ext cx="2614386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나눔스퀘어OTF ExtraBold" pitchFamily="34" charset="-127"/>
                  <a:ea typeface="나눔스퀘어OTF ExtraBold" pitchFamily="34" charset="-127"/>
                </a:rPr>
                <a:t>군집분석 정확도 감소</a:t>
              </a: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5940152" y="1923678"/>
            <a:ext cx="0" cy="1331200"/>
          </a:xfrm>
          <a:prstGeom prst="line">
            <a:avLst/>
          </a:prstGeom>
          <a:ln>
            <a:solidFill>
              <a:srgbClr val="A5D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A575A62-3BB8-4C9D-A4EA-F683377271B5}"/>
              </a:ext>
            </a:extLst>
          </p:cNvPr>
          <p:cNvGrpSpPr/>
          <p:nvPr/>
        </p:nvGrpSpPr>
        <p:grpSpPr>
          <a:xfrm>
            <a:off x="6180858" y="1739595"/>
            <a:ext cx="2681714" cy="1456179"/>
            <a:chOff x="5868958" y="900316"/>
            <a:chExt cx="3575612" cy="194156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166B42-552F-4B18-9E69-6859873C2AF5}"/>
                </a:ext>
              </a:extLst>
            </p:cNvPr>
            <p:cNvSpPr txBox="1"/>
            <p:nvPr/>
          </p:nvSpPr>
          <p:spPr>
            <a:xfrm>
              <a:off x="5887619" y="1521867"/>
              <a:ext cx="3556951" cy="1320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일반인을 촬영한 스냅 사진을 기반으로 스타일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을 분류하지만 사이트 특성상 독특한 스타일의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일반인들을 촬영한 경우가 많아 스타일 분류가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모호하고</a:t>
              </a:r>
              <a:r>
                <a:rPr lang="en-US" altLang="ko-KR" sz="1050" dirty="0">
                  <a:latin typeface="나눔스퀘어OTF ExtraBold" pitchFamily="34" charset="-127"/>
                  <a:ea typeface="나눔스퀘어OTF ExtraBold" pitchFamily="34" charset="-127"/>
                </a:rPr>
                <a:t> </a:t>
              </a: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분류된 스타일에서 추천된 </a:t>
              </a:r>
              <a:r>
                <a:rPr lang="ko-KR" altLang="en-US" sz="1050" dirty="0" err="1">
                  <a:latin typeface="나눔스퀘어OTF ExtraBold" pitchFamily="34" charset="-127"/>
                  <a:ea typeface="나눔스퀘어OTF ExtraBold" pitchFamily="34" charset="-127"/>
                </a:rPr>
                <a:t>코디가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050" dirty="0">
                  <a:latin typeface="나눔스퀘어OTF ExtraBold" pitchFamily="34" charset="-127"/>
                  <a:ea typeface="나눔스퀘어OTF ExtraBold" pitchFamily="34" charset="-127"/>
                </a:rPr>
                <a:t>일상생활에서 적용하기 어려움</a:t>
              </a:r>
              <a:endParaRPr lang="en-US" altLang="ko-KR" sz="10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83ACD9-8DF7-42DA-9A87-02FE400C2EC0}"/>
                </a:ext>
              </a:extLst>
            </p:cNvPr>
            <p:cNvSpPr txBox="1"/>
            <p:nvPr/>
          </p:nvSpPr>
          <p:spPr>
            <a:xfrm>
              <a:off x="5868958" y="900316"/>
              <a:ext cx="669413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4AB86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03</a:t>
              </a:r>
              <a:endParaRPr lang="ko-KR" altLang="en-US" sz="2000" dirty="0">
                <a:solidFill>
                  <a:srgbClr val="4AB86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8A5574-D266-4E69-95E9-E17721F748AC}"/>
                </a:ext>
              </a:extLst>
            </p:cNvPr>
            <p:cNvSpPr/>
            <p:nvPr/>
          </p:nvSpPr>
          <p:spPr>
            <a:xfrm>
              <a:off x="6515279" y="946483"/>
              <a:ext cx="2614393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나눔스퀘어OTF ExtraBold" pitchFamily="34" charset="-127"/>
                  <a:ea typeface="나눔스퀘어OTF ExtraBold" pitchFamily="34" charset="-127"/>
                </a:rPr>
                <a:t>불명확한 스타일 분류</a:t>
              </a: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32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140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E49394F-AF40-473F-9C5A-C420148CD202}"/>
              </a:ext>
            </a:extLst>
          </p:cNvPr>
          <p:cNvSpPr/>
          <p:nvPr/>
        </p:nvSpPr>
        <p:spPr>
          <a:xfrm>
            <a:off x="6505477" y="2787774"/>
            <a:ext cx="2304256" cy="2304256"/>
          </a:xfrm>
          <a:prstGeom prst="ellipse">
            <a:avLst/>
          </a:prstGeom>
          <a:gradFill flip="none" rotWithShape="1">
            <a:gsLst>
              <a:gs pos="0">
                <a:srgbClr val="CDEBD3"/>
              </a:gs>
              <a:gs pos="100000">
                <a:srgbClr val="A6DED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1036181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코드 공유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5B4BDBB-07AA-48F4-9DDE-631EA6F25F41}"/>
              </a:ext>
            </a:extLst>
          </p:cNvPr>
          <p:cNvSpPr/>
          <p:nvPr/>
        </p:nvSpPr>
        <p:spPr>
          <a:xfrm>
            <a:off x="-720587" y="2263663"/>
            <a:ext cx="3816424" cy="3816424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256078" y="2376363"/>
            <a:ext cx="154425" cy="154425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8" y="1131590"/>
            <a:ext cx="6055600" cy="356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491880" y="803592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hlinkClick r:id="rId3"/>
              </a:rPr>
              <a:t>https://github.com/Min-Hyuk98/passion_people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777089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33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19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5982959" y="762313"/>
            <a:ext cx="3618874" cy="3618874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3084011" y="1798462"/>
            <a:ext cx="2975977" cy="154657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ko-KR" sz="9600" dirty="0">
                <a:gradFill>
                  <a:gsLst>
                    <a:gs pos="0">
                      <a:srgbClr val="4AB861"/>
                    </a:gs>
                    <a:gs pos="100000">
                      <a:srgbClr val="67C7C3"/>
                    </a:gs>
                  </a:gsLst>
                  <a:lin ang="18900000" scaled="1"/>
                </a:gradFill>
                <a:latin typeface="나눔스퀘어OTF ExtraBold" pitchFamily="34" charset="-127"/>
                <a:ea typeface="나눔스퀘어OTF ExtraBold" pitchFamily="34" charset="-127"/>
              </a:rPr>
              <a:t>Q&amp;A</a:t>
            </a:r>
            <a:endParaRPr lang="ko-KR" altLang="en-US" sz="9600" dirty="0">
              <a:gradFill>
                <a:gsLst>
                  <a:gs pos="0">
                    <a:srgbClr val="4AB861"/>
                  </a:gs>
                  <a:gs pos="100000">
                    <a:srgbClr val="67C7C3"/>
                  </a:gs>
                </a:gsLst>
                <a:lin ang="18900000" scaled="1"/>
              </a:gra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8157247" y="191932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253465" y="94687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980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F8FABD-9A91-4C83-BF21-6DE7E453310B}"/>
              </a:ext>
            </a:extLst>
          </p:cNvPr>
          <p:cNvSpPr/>
          <p:nvPr/>
        </p:nvSpPr>
        <p:spPr>
          <a:xfrm>
            <a:off x="51874" y="-549306"/>
            <a:ext cx="264254" cy="245378"/>
          </a:xfrm>
          <a:prstGeom prst="rect">
            <a:avLst/>
          </a:prstGeom>
          <a:solidFill>
            <a:srgbClr val="4AB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5BC90A-D378-4AAB-88EA-686A346E3581}"/>
              </a:ext>
            </a:extLst>
          </p:cNvPr>
          <p:cNvSpPr/>
          <p:nvPr/>
        </p:nvSpPr>
        <p:spPr>
          <a:xfrm>
            <a:off x="410503" y="-549305"/>
            <a:ext cx="264254" cy="245378"/>
          </a:xfrm>
          <a:prstGeom prst="rect">
            <a:avLst/>
          </a:prstGeom>
          <a:solidFill>
            <a:srgbClr val="005051"/>
          </a:solidFill>
          <a:ln>
            <a:solidFill>
              <a:srgbClr val="005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CD61EB-EC6A-4629-AC67-41B0F0CC2078}"/>
              </a:ext>
            </a:extLst>
          </p:cNvPr>
          <p:cNvSpPr/>
          <p:nvPr/>
        </p:nvSpPr>
        <p:spPr>
          <a:xfrm>
            <a:off x="757105" y="-549305"/>
            <a:ext cx="264254" cy="245378"/>
          </a:xfrm>
          <a:prstGeom prst="rect">
            <a:avLst/>
          </a:prstGeom>
          <a:solidFill>
            <a:srgbClr val="FFFF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7927AB-9301-4D44-AA77-FF5C47F000BA}"/>
              </a:ext>
            </a:extLst>
          </p:cNvPr>
          <p:cNvSpPr/>
          <p:nvPr/>
        </p:nvSpPr>
        <p:spPr>
          <a:xfrm>
            <a:off x="1115734" y="-549304"/>
            <a:ext cx="264254" cy="245378"/>
          </a:xfrm>
          <a:prstGeom prst="rect">
            <a:avLst/>
          </a:prstGeom>
          <a:solidFill>
            <a:srgbClr val="64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21B1B2-4789-4ACA-B86B-D413BACDBF92}"/>
              </a:ext>
            </a:extLst>
          </p:cNvPr>
          <p:cNvSpPr/>
          <p:nvPr/>
        </p:nvSpPr>
        <p:spPr>
          <a:xfrm>
            <a:off x="1496383" y="-549304"/>
            <a:ext cx="264254" cy="245378"/>
          </a:xfrm>
          <a:prstGeom prst="rect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7E6A5F-3213-4C35-98D4-F70B20775FA2}"/>
              </a:ext>
            </a:extLst>
          </p:cNvPr>
          <p:cNvSpPr/>
          <p:nvPr/>
        </p:nvSpPr>
        <p:spPr>
          <a:xfrm>
            <a:off x="8809733" y="582535"/>
            <a:ext cx="26674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35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A1E5870-F056-410E-B426-F96DF73A225F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AE064D0-60A4-4326-9DEB-833276577A02}"/>
              </a:ext>
            </a:extLst>
          </p:cNvPr>
          <p:cNvSpPr/>
          <p:nvPr/>
        </p:nvSpPr>
        <p:spPr>
          <a:xfrm>
            <a:off x="6460331" y="1726405"/>
            <a:ext cx="1385888" cy="1385888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C3384F-703B-4271-873A-BF5D42787CB4}"/>
              </a:ext>
            </a:extLst>
          </p:cNvPr>
          <p:cNvSpPr/>
          <p:nvPr/>
        </p:nvSpPr>
        <p:spPr>
          <a:xfrm>
            <a:off x="2774041" y="2447923"/>
            <a:ext cx="247652" cy="247652"/>
          </a:xfrm>
          <a:prstGeom prst="ellipse">
            <a:avLst/>
          </a:prstGeom>
          <a:solidFill>
            <a:srgbClr val="CD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C42756-E320-4FDC-BE34-2698C0A69969}"/>
              </a:ext>
            </a:extLst>
          </p:cNvPr>
          <p:cNvSpPr/>
          <p:nvPr/>
        </p:nvSpPr>
        <p:spPr>
          <a:xfrm>
            <a:off x="8586559" y="2526391"/>
            <a:ext cx="90716" cy="9071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FFBB0-843F-47E8-8549-3D383363828C}"/>
              </a:ext>
            </a:extLst>
          </p:cNvPr>
          <p:cNvSpPr txBox="1"/>
          <p:nvPr/>
        </p:nvSpPr>
        <p:spPr>
          <a:xfrm>
            <a:off x="5436096" y="2227551"/>
            <a:ext cx="1443537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ExtraBold" pitchFamily="34" charset="-127"/>
                <a:ea typeface="나눔스퀘어OTF ExtraBold" pitchFamily="34" charset="-127"/>
              </a:rPr>
              <a:t>THANK YOU</a:t>
            </a:r>
            <a:endParaRPr lang="ko-KR" altLang="en-US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C1DFB-B70E-4124-BDA8-776084D13713}"/>
              </a:ext>
            </a:extLst>
          </p:cNvPr>
          <p:cNvSpPr txBox="1"/>
          <p:nvPr/>
        </p:nvSpPr>
        <p:spPr>
          <a:xfrm rot="16200000">
            <a:off x="113865" y="2475570"/>
            <a:ext cx="721993" cy="1923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2019.05.19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12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e, Wood Fire, Flame, Burn, Brand, Embers, Glow, He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0578"/>
            <a:ext cx="9144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1807698" y="1826747"/>
            <a:ext cx="5716630" cy="132106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endParaRPr lang="ko-KR" altLang="en-US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reflection blurRad="6350" stA="50000" endA="300" endPos="50000" dist="29997" dir="5400000" sy="-100000" algn="bl" rotWithShape="0"/>
              </a:effectLst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4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1036181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팀원 소개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809733" y="582535"/>
            <a:ext cx="20262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5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238801"/>
            <a:ext cx="2088232" cy="3349173"/>
          </a:xfrm>
          <a:prstGeom prst="roundRect">
            <a:avLst/>
          </a:prstGeom>
          <a:noFill/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419622"/>
            <a:ext cx="1541219" cy="205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40607" y="3723878"/>
            <a:ext cx="10038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이름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서진주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나이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23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세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거주지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안양시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학교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건국대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08952" y="3694622"/>
            <a:ext cx="10374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이름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신민경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나이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23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세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거주지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광명시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학교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성신여대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2482" y="3723878"/>
            <a:ext cx="10038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이름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장민혁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나이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22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세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거주지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노원구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학교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국민대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62529" y="3723878"/>
            <a:ext cx="11256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이름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 err="1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박민설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나이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23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세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거주지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동대문구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lvl="0"/>
            <a:r>
              <a:rPr lang="ko-KR" altLang="en-US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학교</a:t>
            </a:r>
            <a:r>
              <a:rPr lang="en-US" altLang="ko-KR" sz="105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1050" dirty="0" err="1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시립대</a:t>
            </a:r>
            <a:endParaRPr lang="en-US" altLang="ko-KR" sz="105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07704" y="987574"/>
            <a:ext cx="65274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0"/>
            <a:r>
              <a:rPr lang="ko-KR" altLang="en-US" sz="2000" dirty="0">
                <a:solidFill>
                  <a:prstClr val="black"/>
                </a:solidFill>
                <a:latin typeface="나눔스퀘어OTF ExtraBold" pitchFamily="34" charset="-127"/>
                <a:ea typeface="나눔스퀘어OTF ExtraBold" pitchFamily="34" charset="-127"/>
              </a:rPr>
              <a:t>조장</a:t>
            </a:r>
            <a:endParaRPr lang="en-US" altLang="ko-KR" sz="2000" dirty="0">
              <a:solidFill>
                <a:prstClr val="black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3237402" y="1419622"/>
            <a:ext cx="1541219" cy="205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1414091"/>
            <a:ext cx="1536828" cy="204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C:\Users\Jang\Documents\카카오톡 받은 파일\ㅁㅁㅁㅁㅁㅁ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22891" r="-725" b="14605"/>
          <a:stretch/>
        </p:blipFill>
        <p:spPr bwMode="auto">
          <a:xfrm>
            <a:off x="5092833" y="1419622"/>
            <a:ext cx="1541219" cy="20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85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5982959" y="762313"/>
            <a:ext cx="3618874" cy="3618874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AA77FB-3356-4AC4-9BE5-E7CF65D9ACBC}"/>
              </a:ext>
            </a:extLst>
          </p:cNvPr>
          <p:cNvSpPr txBox="1"/>
          <p:nvPr/>
        </p:nvSpPr>
        <p:spPr>
          <a:xfrm>
            <a:off x="5450968" y="2735521"/>
            <a:ext cx="861454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1.1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발상동기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34F120-CE18-4533-AAB2-63EF77915113}"/>
              </a:ext>
            </a:extLst>
          </p:cNvPr>
          <p:cNvSpPr txBox="1"/>
          <p:nvPr/>
        </p:nvSpPr>
        <p:spPr>
          <a:xfrm>
            <a:off x="5450967" y="2919910"/>
            <a:ext cx="99610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1.2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데이터 소개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5450967" y="2211218"/>
            <a:ext cx="1234953" cy="30008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ko-KR" altLang="en-US" sz="1500" dirty="0">
                <a:latin typeface="나눔스퀘어OTF ExtraBold" pitchFamily="34" charset="-127"/>
                <a:ea typeface="나눔스퀘어OTF ExtraBold" pitchFamily="34" charset="-127"/>
              </a:rPr>
              <a:t>아이디어</a:t>
            </a:r>
            <a:r>
              <a:rPr lang="en-US" altLang="ko-KR" sz="1500" dirty="0"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1500" dirty="0">
                <a:latin typeface="나눔스퀘어OTF ExtraBold" pitchFamily="34" charset="-127"/>
                <a:ea typeface="나눔스퀘어OTF ExtraBold" pitchFamily="34" charset="-127"/>
              </a:rPr>
              <a:t>소개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2292455" y="1382964"/>
            <a:ext cx="2523768" cy="2377574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15000" dirty="0">
                <a:gradFill>
                  <a:gsLst>
                    <a:gs pos="0">
                      <a:srgbClr val="4AB861"/>
                    </a:gs>
                    <a:gs pos="100000">
                      <a:srgbClr val="67C7C3"/>
                    </a:gs>
                  </a:gsLst>
                  <a:lin ang="18900000" scaled="1"/>
                </a:gradFill>
                <a:latin typeface="나눔스퀘어OTF ExtraBold" pitchFamily="34" charset="-127"/>
                <a:ea typeface="나눔스퀘어OTF ExtraBold" pitchFamily="34" charset="-127"/>
              </a:rPr>
              <a:t>01</a:t>
            </a:r>
            <a:endParaRPr lang="ko-KR" altLang="en-US" sz="15000" dirty="0">
              <a:gradFill>
                <a:gsLst>
                  <a:gs pos="0">
                    <a:srgbClr val="4AB861"/>
                  </a:gs>
                  <a:gs pos="100000">
                    <a:srgbClr val="67C7C3"/>
                  </a:gs>
                </a:gsLst>
                <a:lin ang="18900000" scaled="1"/>
              </a:gra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8157247" y="191932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253465" y="94687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E0967-5E18-4180-BA4E-BC3C214DB612}"/>
              </a:ext>
            </a:extLst>
          </p:cNvPr>
          <p:cNvSpPr txBox="1"/>
          <p:nvPr/>
        </p:nvSpPr>
        <p:spPr>
          <a:xfrm>
            <a:off x="5446433" y="3105829"/>
            <a:ext cx="1101905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900" dirty="0">
                <a:latin typeface="나눔스퀘어OTF ExtraBold" pitchFamily="34" charset="-127"/>
                <a:ea typeface="나눔스퀘어OTF ExtraBold" pitchFamily="34" charset="-127"/>
              </a:rPr>
              <a:t>1.3    </a:t>
            </a:r>
            <a:r>
              <a:rPr lang="ko-KR" altLang="en-US" sz="900" dirty="0">
                <a:latin typeface="나눔스퀘어OTF ExtraBold" pitchFamily="34" charset="-127"/>
                <a:ea typeface="나눔스퀘어OTF ExtraBold" pitchFamily="34" charset="-127"/>
              </a:rPr>
              <a:t>아이디어 소개</a:t>
            </a:r>
          </a:p>
        </p:txBody>
      </p:sp>
    </p:spTree>
    <p:extLst>
      <p:ext uri="{BB962C8B-B14F-4D97-AF65-F5344CB8AC3E}">
        <p14:creationId xmlns:p14="http://schemas.microsoft.com/office/powerpoint/2010/main" val="268016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1036181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발상 동기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809733" y="582535"/>
            <a:ext cx="20262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7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5B4BDBB-07AA-48F4-9DDE-631EA6F25F41}"/>
              </a:ext>
            </a:extLst>
          </p:cNvPr>
          <p:cNvSpPr/>
          <p:nvPr/>
        </p:nvSpPr>
        <p:spPr>
          <a:xfrm>
            <a:off x="8171439" y="1291103"/>
            <a:ext cx="1945122" cy="1945122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8157247" y="191932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pic>
        <p:nvPicPr>
          <p:cNvPr id="1028" name="Picture 4" descr="https://lh6.googleusercontent.com/hoXl3wcChboBR-Y0i9k3B3EZhlsbWfSGlKSXqXMWWaasrcHr-uKD6u0A8MUpl_2u_cRJx7alqqBtqzxIadnNS3ucD_NFORYjNW2AxjvdzJCmglrK01DI0loLS-093tNH8l2iVV8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7"/>
          <a:stretch/>
        </p:blipFill>
        <p:spPr bwMode="auto">
          <a:xfrm>
            <a:off x="1446684" y="930284"/>
            <a:ext cx="2019300" cy="278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X95T3iGOw2wtYvd-L6_wNFh6Db_rv8TZhlkB9hWCJuhAGw7i24HNQoiB0oRVMZUNlQUeKY5R8nyjd1eoAd9hzQ1G9p-WDvAUZgJCNp3W2hr-UazjryG-mBGvb9iIWey4vWHxSLI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7" b="8088"/>
          <a:stretch/>
        </p:blipFill>
        <p:spPr bwMode="auto">
          <a:xfrm>
            <a:off x="5087531" y="501581"/>
            <a:ext cx="2038350" cy="259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oSHzOh-MTg15VXgR77SCo0A9_byXUs2eASZIVczYh0omPvCVjQCJ6hJjYPIZQnwK1bX7594Z1A6WWddAn7BEFoN6DRzfqJ8lzzmRJ2fGgVA-zrM_k5_TAJbNbzjAiTMKt_B0mdod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1" b="13034"/>
          <a:stretch/>
        </p:blipFill>
        <p:spPr bwMode="auto">
          <a:xfrm>
            <a:off x="5904399" y="1024509"/>
            <a:ext cx="1866900" cy="264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덧셈 기호 1"/>
          <p:cNvSpPr/>
          <p:nvPr/>
        </p:nvSpPr>
        <p:spPr>
          <a:xfrm>
            <a:off x="3935403" y="1801380"/>
            <a:ext cx="929104" cy="929104"/>
          </a:xfrm>
          <a:prstGeom prst="mathPlus">
            <a:avLst>
              <a:gd name="adj1" fmla="val 14072"/>
            </a:avLst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99489" y="3860607"/>
            <a:ext cx="2535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OTF ExtraBold" pitchFamily="34" charset="-127"/>
                <a:ea typeface="나눔스퀘어OTF ExtraBold" pitchFamily="34" charset="-127"/>
              </a:rPr>
              <a:t>데일리</a:t>
            </a:r>
            <a:r>
              <a:rPr lang="ko-KR" altLang="en-US" sz="1100" dirty="0">
                <a:latin typeface="나눔스퀘어OTF ExtraBold" pitchFamily="34" charset="-127"/>
                <a:ea typeface="나눔스퀘어OTF ExtraBold" pitchFamily="34" charset="-127"/>
              </a:rPr>
              <a:t> 코디 추천 어플리케이션 </a:t>
            </a:r>
            <a:r>
              <a:rPr lang="en-US" altLang="ko-KR" sz="1100" dirty="0">
                <a:latin typeface="나눔스퀘어OTF ExtraBold" pitchFamily="34" charset="-127"/>
                <a:ea typeface="나눔스퀘어OTF ExtraBold" pitchFamily="34" charset="-127"/>
              </a:rPr>
              <a:t>‘</a:t>
            </a:r>
            <a:r>
              <a:rPr lang="ko-KR" altLang="en-US" sz="1100" dirty="0" err="1">
                <a:latin typeface="나눔스퀘어OTF ExtraBold" pitchFamily="34" charset="-127"/>
                <a:ea typeface="나눔스퀘어OTF ExtraBold" pitchFamily="34" charset="-127"/>
              </a:rPr>
              <a:t>룩핀</a:t>
            </a:r>
            <a:r>
              <a:rPr lang="en-US" altLang="ko-KR" sz="1100" dirty="0">
                <a:latin typeface="나눔스퀘어OTF ExtraBold" pitchFamily="34" charset="-127"/>
                <a:ea typeface="나눔스퀘어OTF ExtraBold" pitchFamily="34" charset="-127"/>
              </a:rPr>
              <a:t>’</a:t>
            </a:r>
            <a:endParaRPr lang="ko-KR" altLang="en-US" sz="11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0072" y="3725039"/>
            <a:ext cx="2448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OTF ExtraBold" pitchFamily="34" charset="-127"/>
                <a:ea typeface="나눔스퀘어OTF ExtraBold" pitchFamily="34" charset="-127"/>
              </a:rPr>
              <a:t>날씨에 따른 옷차림 추천 </a:t>
            </a:r>
            <a:r>
              <a:rPr lang="ko-KR" altLang="en-US" sz="1100">
                <a:latin typeface="나눔스퀘어OTF ExtraBold" pitchFamily="34" charset="-127"/>
                <a:ea typeface="나눔스퀘어OTF ExtraBold" pitchFamily="34" charset="-127"/>
              </a:rPr>
              <a:t>어플리케이션 </a:t>
            </a:r>
            <a:r>
              <a:rPr lang="en-US" altLang="ko-KR" sz="1100" dirty="0">
                <a:latin typeface="나눔스퀘어OTF ExtraBold" pitchFamily="34" charset="-127"/>
                <a:ea typeface="나눔스퀘어OTF ExtraBold" pitchFamily="34" charset="-127"/>
              </a:rPr>
              <a:t>‘</a:t>
            </a:r>
            <a:r>
              <a:rPr lang="ko-KR" altLang="en-US" sz="1100" dirty="0" err="1">
                <a:latin typeface="나눔스퀘어OTF ExtraBold" pitchFamily="34" charset="-127"/>
                <a:ea typeface="나눔스퀘어OTF ExtraBold" pitchFamily="34" charset="-127"/>
              </a:rPr>
              <a:t>스타일웨더</a:t>
            </a:r>
            <a:r>
              <a:rPr lang="en-US" altLang="ko-KR" sz="1100" dirty="0">
                <a:latin typeface="나눔스퀘어OTF ExtraBold" pitchFamily="34" charset="-127"/>
                <a:ea typeface="나눔스퀘어OTF ExtraBold" pitchFamily="34" charset="-127"/>
              </a:rPr>
              <a:t>’</a:t>
            </a:r>
            <a:endParaRPr lang="ko-KR" altLang="en-US" sz="110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691680" y="4371950"/>
            <a:ext cx="5760640" cy="504056"/>
          </a:xfrm>
          <a:prstGeom prst="roundRect">
            <a:avLst/>
          </a:prstGeom>
          <a:noFill/>
          <a:ln>
            <a:solidFill>
              <a:srgbClr val="A5D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64040" y="4470089"/>
            <a:ext cx="5444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오늘 날짜를 입력하면 날씨에 따른 </a:t>
            </a:r>
            <a:r>
              <a:rPr lang="ko-KR" altLang="en-US" sz="1400" dirty="0" err="1">
                <a:latin typeface="나눔스퀘어OTF ExtraBold" pitchFamily="34" charset="-127"/>
                <a:ea typeface="나눔스퀘어OTF ExtraBold" pitchFamily="34" charset="-127"/>
              </a:rPr>
              <a:t>데일리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 코디</a:t>
            </a:r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상하의</a:t>
            </a:r>
            <a:r>
              <a:rPr lang="en-US" altLang="ko-KR" sz="1400" dirty="0">
                <a:latin typeface="나눔스퀘어OTF ExtraBold" pitchFamily="34" charset="-127"/>
                <a:ea typeface="나눔스퀘어OTF ExtraBold" pitchFamily="34" charset="-127"/>
              </a:rPr>
              <a:t>) </a:t>
            </a:r>
            <a:r>
              <a:rPr lang="ko-KR" altLang="en-US" sz="1400" dirty="0">
                <a:latin typeface="나눔스퀘어OTF ExtraBold" pitchFamily="34" charset="-127"/>
                <a:ea typeface="나눔스퀘어OTF ExtraBold" pitchFamily="34" charset="-127"/>
              </a:rPr>
              <a:t>추천 시스템 구현 </a:t>
            </a:r>
          </a:p>
        </p:txBody>
      </p:sp>
    </p:spTree>
    <p:extLst>
      <p:ext uri="{BB962C8B-B14F-4D97-AF65-F5344CB8AC3E}">
        <p14:creationId xmlns:p14="http://schemas.microsoft.com/office/powerpoint/2010/main" val="136242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1246175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데이터 소개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809733" y="582535"/>
            <a:ext cx="20262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8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5B4BDBB-07AA-48F4-9DDE-631EA6F25F41}"/>
              </a:ext>
            </a:extLst>
          </p:cNvPr>
          <p:cNvSpPr/>
          <p:nvPr/>
        </p:nvSpPr>
        <p:spPr>
          <a:xfrm>
            <a:off x="8171439" y="1291103"/>
            <a:ext cx="1945122" cy="1945122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8157247" y="191932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75243"/>
            <a:ext cx="4615438" cy="21219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71" y="1086486"/>
            <a:ext cx="5623552" cy="90500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483594"/>
            <a:ext cx="4439270" cy="250658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44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1E149D3C-3FD4-4BEC-83AB-32DA3F524A1E}"/>
              </a:ext>
            </a:extLst>
          </p:cNvPr>
          <p:cNvSpPr/>
          <p:nvPr/>
        </p:nvSpPr>
        <p:spPr>
          <a:xfrm>
            <a:off x="130847" y="120434"/>
            <a:ext cx="515522" cy="515522"/>
          </a:xfrm>
          <a:prstGeom prst="ellipse">
            <a:avLst/>
          </a:prstGeom>
          <a:gradFill flip="none" rotWithShape="1">
            <a:gsLst>
              <a:gs pos="0">
                <a:srgbClr val="4AB861"/>
              </a:gs>
              <a:gs pos="100000">
                <a:srgbClr val="67C7C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635F5-A94E-44AD-89A9-B62B14E43EFF}"/>
              </a:ext>
            </a:extLst>
          </p:cNvPr>
          <p:cNvSpPr txBox="1"/>
          <p:nvPr/>
        </p:nvSpPr>
        <p:spPr>
          <a:xfrm>
            <a:off x="410503" y="436081"/>
            <a:ext cx="1246175" cy="44480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ExtraBold" pitchFamily="34" charset="-127"/>
                <a:ea typeface="나눔스퀘어OTF ExtraBold" pitchFamily="34" charset="-127"/>
              </a:rPr>
              <a:t>데이터 소개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BEBA990-A5B2-4116-A904-026E0BF3E04C}"/>
              </a:ext>
            </a:extLst>
          </p:cNvPr>
          <p:cNvSpPr/>
          <p:nvPr/>
        </p:nvSpPr>
        <p:spPr>
          <a:xfrm>
            <a:off x="8809733" y="582535"/>
            <a:ext cx="202620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8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9</a:t>
            </a:r>
            <a:endParaRPr lang="ko-KR" altLang="en-US" sz="8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14277BB-5AA6-4875-B876-49792D37C1FC}"/>
              </a:ext>
            </a:extLst>
          </p:cNvPr>
          <p:cNvCxnSpPr/>
          <p:nvPr/>
        </p:nvCxnSpPr>
        <p:spPr>
          <a:xfrm>
            <a:off x="8910459" y="-4359"/>
            <a:ext cx="0" cy="534185"/>
          </a:xfrm>
          <a:prstGeom prst="line">
            <a:avLst/>
          </a:prstGeom>
          <a:ln w="12700">
            <a:solidFill>
              <a:srgbClr val="646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5B4BDBB-07AA-48F4-9DDE-631EA6F25F41}"/>
              </a:ext>
            </a:extLst>
          </p:cNvPr>
          <p:cNvSpPr/>
          <p:nvPr/>
        </p:nvSpPr>
        <p:spPr>
          <a:xfrm>
            <a:off x="8171439" y="1291103"/>
            <a:ext cx="1945122" cy="1945122"/>
          </a:xfrm>
          <a:prstGeom prst="ellipse">
            <a:avLst/>
          </a:prstGeom>
          <a:noFill/>
          <a:ln>
            <a:solidFill>
              <a:srgbClr val="CD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435B6E5-631D-4D1B-8060-5753D7AE6046}"/>
              </a:ext>
            </a:extLst>
          </p:cNvPr>
          <p:cNvSpPr/>
          <p:nvPr/>
        </p:nvSpPr>
        <p:spPr>
          <a:xfrm>
            <a:off x="8157247" y="1919327"/>
            <a:ext cx="137186" cy="137186"/>
          </a:xfrm>
          <a:prstGeom prst="ellipse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9E8DA7-E8F1-4779-9747-3C6EB9818409}"/>
              </a:ext>
            </a:extLst>
          </p:cNvPr>
          <p:cNvSpPr/>
          <p:nvPr/>
        </p:nvSpPr>
        <p:spPr>
          <a:xfrm>
            <a:off x="410503" y="294462"/>
            <a:ext cx="8806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TAVE 3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 프로젝트</a:t>
            </a:r>
            <a:endParaRPr lang="en-US" altLang="ko-KR" sz="700" dirty="0">
              <a:solidFill>
                <a:srgbClr val="646569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en-US" altLang="ko-KR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Passion people</a:t>
            </a:r>
            <a:r>
              <a:rPr lang="ko-KR" altLang="en-US" sz="700" dirty="0">
                <a:solidFill>
                  <a:srgbClr val="646569"/>
                </a:solidFill>
                <a:latin typeface="나눔스퀘어OTF ExtraBold" pitchFamily="34" charset="-127"/>
                <a:ea typeface="나눔스퀘어OTF ExtraBold" pitchFamily="34" charset="-127"/>
              </a:rPr>
              <a:t>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3" y="1203598"/>
            <a:ext cx="3781615" cy="2417505"/>
          </a:xfrm>
          <a:prstGeom prst="rect">
            <a:avLst/>
          </a:prstGeom>
          <a:ln>
            <a:solidFill>
              <a:srgbClr val="A8DCB2"/>
            </a:solidFill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2702125" y="3597500"/>
            <a:ext cx="22008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OTF ExtraBold" pitchFamily="34" charset="-127"/>
                <a:ea typeface="나눔스퀘어OTF ExtraBold" pitchFamily="34" charset="-127"/>
              </a:rPr>
              <a:t>출처</a:t>
            </a:r>
            <a:r>
              <a:rPr lang="en-US" altLang="ko-KR" sz="800" dirty="0">
                <a:latin typeface="나눔스퀘어OTF ExtraBold" pitchFamily="34" charset="-127"/>
                <a:ea typeface="나눔스퀘어OTF ExtraBold" pitchFamily="34" charset="-127"/>
              </a:rPr>
              <a:t>: </a:t>
            </a:r>
            <a:r>
              <a:rPr lang="ko-KR" altLang="en-US" sz="800" dirty="0">
                <a:latin typeface="나눔스퀘어OTF ExtraBold" pitchFamily="34" charset="-127"/>
                <a:ea typeface="나눔스퀘어OTF ExtraBold" pitchFamily="34" charset="-127"/>
              </a:rPr>
              <a:t>기상청</a:t>
            </a:r>
            <a:r>
              <a:rPr lang="en-US" altLang="ko-KR" sz="800" dirty="0"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800" dirty="0">
                <a:latin typeface="나눔스퀘어OTF ExtraBold" pitchFamily="34" charset="-127"/>
                <a:ea typeface="나눔스퀘어OTF ExtraBold" pitchFamily="34" charset="-127"/>
              </a:rPr>
              <a:t>기상자료개방포털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608" y="3812944"/>
            <a:ext cx="54442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서울특별시의 일자 별 날씨 데이터 수집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(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평균기온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최저기온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1050" dirty="0">
                <a:latin typeface="나눔스퀘어OTF ExtraBold" pitchFamily="34" charset="-127"/>
                <a:ea typeface="나눔스퀘어OTF ExtraBold" pitchFamily="34" charset="-127"/>
              </a:rPr>
              <a:t>최고기온</a:t>
            </a:r>
            <a:r>
              <a:rPr lang="en-US" altLang="ko-KR" sz="1050" dirty="0">
                <a:latin typeface="나눔스퀘어OTF ExtraBold" pitchFamily="34" charset="-127"/>
                <a:ea typeface="나눔스퀘어OTF ExtraBold" pitchFamily="34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2F068F-9BB7-4BB1-A856-4A72E34D5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203598"/>
            <a:ext cx="3600400" cy="2808312"/>
          </a:xfrm>
          <a:prstGeom prst="rect">
            <a:avLst/>
          </a:prstGeom>
          <a:ln>
            <a:solidFill>
              <a:srgbClr val="CCFFC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6242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DEBD3"/>
          </a:solidFill>
        </a:ln>
      </a:spPr>
      <a:bodyPr lIns="68580" tIns="34290" rIns="68580" bIns="34290" rtlCol="0" anchor="ctr"/>
      <a:lstStyle>
        <a:defPPr algn="ctr">
          <a:defRPr>
            <a:latin typeface="나눔스퀘어OTF ExtraBold" pitchFamily="34" charset="-127"/>
            <a:ea typeface="나눔스퀘어OTF ExtraBold" pitchFamily="34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1691</Words>
  <Application>Microsoft Office PowerPoint</Application>
  <PresentationFormat>화면 슬라이드 쇼(16:9)</PresentationFormat>
  <Paragraphs>360</Paragraphs>
  <Slides>35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Arial</vt:lpstr>
      <vt:lpstr>Vivaldi</vt:lpstr>
      <vt:lpstr>나눔스퀘어OTF ExtraBold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민경 신</cp:lastModifiedBy>
  <cp:revision>91</cp:revision>
  <dcterms:created xsi:type="dcterms:W3CDTF">2019-05-17T11:03:28Z</dcterms:created>
  <dcterms:modified xsi:type="dcterms:W3CDTF">2019-05-24T07:53:30Z</dcterms:modified>
</cp:coreProperties>
</file>